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58" r:id="rId4"/>
    <p:sldId id="300" r:id="rId5"/>
    <p:sldId id="285"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95" r:id="rId20"/>
    <p:sldId id="272" r:id="rId21"/>
    <p:sldId id="274" r:id="rId22"/>
    <p:sldId id="275" r:id="rId23"/>
    <p:sldId id="276" r:id="rId24"/>
    <p:sldId id="284" r:id="rId25"/>
    <p:sldId id="278" r:id="rId26"/>
    <p:sldId id="279" r:id="rId27"/>
    <p:sldId id="280" r:id="rId28"/>
    <p:sldId id="281" r:id="rId29"/>
    <p:sldId id="282" r:id="rId30"/>
    <p:sldId id="289" r:id="rId31"/>
    <p:sldId id="291" r:id="rId32"/>
    <p:sldId id="290" r:id="rId33"/>
    <p:sldId id="292" r:id="rId34"/>
    <p:sldId id="293" r:id="rId35"/>
    <p:sldId id="294" r:id="rId36"/>
    <p:sldId id="287" r:id="rId37"/>
    <p:sldId id="288" r:id="rId38"/>
    <p:sldId id="304" r:id="rId39"/>
    <p:sldId id="301" r:id="rId40"/>
    <p:sldId id="302" r:id="rId41"/>
    <p:sldId id="310" r:id="rId42"/>
    <p:sldId id="303" r:id="rId43"/>
    <p:sldId id="305" r:id="rId44"/>
    <p:sldId id="306" r:id="rId45"/>
    <p:sldId id="307" r:id="rId46"/>
    <p:sldId id="308" r:id="rId47"/>
    <p:sldId id="309" r:id="rId48"/>
    <p:sldId id="29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A5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30T04:30:10.6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0,'1'32,"2"-1,10 45,-4-27,126 581,50-61,16-57,34-14,-191-417,81 110,-90-147,2-1,1-1,77 63,753 527,-603-461,640 403,14-30,-866-514,94 50,-113-65,-1 0,54 14,-57-24,0-1,0-1,0-1,50-5,-23 2,-40 0,275-11,-188 5,-56 5,1-3,81-17,184-54,-248 57,-1-2,116-57,-129 54,44-26,-71 35,0 1,1 1,1 2,49-15,-60 21,1-1,-1 0,0-2,-1 1,0-2,0 0,-1-1,0-1,0 0,-1 0,12-16,-12 15,1 0,1 1,0 1,16-9,-19 13,0-1,-1-1,0 1,0-2,-1 0,0 0,0-1,8-11,-13 16,-1 0,1 0,0 1,1 0,-1 0,1 0,-1 0,1 1,0 0,1 0,-1 1,0 0,1 0,7-2,-3 2,-1-2,0 1,0-1,17-10,-6-1,22-22,-32 27,1 0,0 0,1 1,-1 0,2 1,22-10,-10 10,0 1,1 2,34-3,-1-1,-22 4,-27 4,1 0,-1-1,0 0,0-1,0-1,0 1,-1-1,1-1,9-6,12-12,0-1,-2-2,35-38,-52 52,0 0,21-13,15-13,-44 34,1 0,0 0,0 1,0 0,0 0,1 0,-1 1,1 0,0 0,-1 1,1 0,0 0,11 0,-9 1,0-1,0 0,0 0,0-1,0-1,-1 1,16-8,-7 0,0 0,0-1,-1 0,-1-2,0 0,-1-1,0 0,-1-1,13-18,-16 16,0 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30T04:30:11.8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941 28,'0'-1,"0"0,-1 0,1 0,0 0,-1 1,1-1,-1 0,0 0,1 0,-1 0,0 0,1 1,-1-1,0 0,0 1,0-1,1 1,-1-1,0 0,0 1,0 0,0-1,0 1,0 0,0-1,0 1,0 0,-2 0,-34-5,31 5,-348-5,193 7,-174-2,310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30T04:30:14.670"/>
    </inkml:context>
    <inkml:brush xml:id="br0">
      <inkml:brushProperty name="width" value="0.05" units="cm"/>
      <inkml:brushProperty name="height" value="0.05" units="cm"/>
      <inkml:brushProperty name="color" value="#E71224"/>
      <inkml:brushProperty name="ignorePressure" value="1"/>
    </inkml:brush>
  </inkml:definitions>
  <inkml:trace contextRef="#ctx0" brushRef="#br0">527 0,'-5'0,"-8"0,1 0,0 1,-13 3,21-3,0 0,0 0,1 0,-1 1,1-1,-1 1,1 0,-1 0,1 1,0-1,0 1,0-1,-4 6,-14 21,0 2,2 0,-19 43,17-31,-195 355,194-359,15-28,1-1,0 1,1 0,0 0,0 1,1-1,1 1,0 0,-2 23,7 91,-1-103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F476-FA23-404A-B524-4F543A2ADD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D9B22-4691-49AD-946C-A5C62291B8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9F9539-ED3C-41C8-8472-CF1FE5698145}"/>
              </a:ext>
            </a:extLst>
          </p:cNvPr>
          <p:cNvSpPr>
            <a:spLocks noGrp="1"/>
          </p:cNvSpPr>
          <p:nvPr>
            <p:ph type="dt" sz="half" idx="10"/>
          </p:nvPr>
        </p:nvSpPr>
        <p:spPr/>
        <p:txBody>
          <a:bodyPr/>
          <a:lstStyle/>
          <a:p>
            <a:fld id="{B3A191EB-EC5F-4994-B3C4-54DF910174CE}" type="datetimeFigureOut">
              <a:rPr lang="en-US" smtClean="0"/>
              <a:t>3/5/2022</a:t>
            </a:fld>
            <a:endParaRPr lang="en-US"/>
          </a:p>
        </p:txBody>
      </p:sp>
      <p:sp>
        <p:nvSpPr>
          <p:cNvPr id="5" name="Footer Placeholder 4">
            <a:extLst>
              <a:ext uri="{FF2B5EF4-FFF2-40B4-BE49-F238E27FC236}">
                <a16:creationId xmlns:a16="http://schemas.microsoft.com/office/drawing/2014/main" id="{F582853C-6DDF-4779-B2FA-29ABAA3D6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978E0-A36B-4367-9F2B-2334A81BAA9B}"/>
              </a:ext>
            </a:extLst>
          </p:cNvPr>
          <p:cNvSpPr>
            <a:spLocks noGrp="1"/>
          </p:cNvSpPr>
          <p:nvPr>
            <p:ph type="sldNum" sz="quarter" idx="12"/>
          </p:nvPr>
        </p:nvSpPr>
        <p:spPr/>
        <p:txBody>
          <a:bodyPr/>
          <a:lstStyle/>
          <a:p>
            <a:fld id="{9B1290C6-9577-44BE-9635-E63A223FD7B4}" type="slidenum">
              <a:rPr lang="en-US" smtClean="0"/>
              <a:t>‹#›</a:t>
            </a:fld>
            <a:endParaRPr lang="en-US"/>
          </a:p>
        </p:txBody>
      </p:sp>
    </p:spTree>
    <p:extLst>
      <p:ext uri="{BB962C8B-B14F-4D97-AF65-F5344CB8AC3E}">
        <p14:creationId xmlns:p14="http://schemas.microsoft.com/office/powerpoint/2010/main" val="556236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E14C-A806-445E-BC89-0451BBA922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95BB79-A535-4870-AFDC-A2D3E3BB52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AE6A4-041B-43B1-96F8-4AD97F02A06F}"/>
              </a:ext>
            </a:extLst>
          </p:cNvPr>
          <p:cNvSpPr>
            <a:spLocks noGrp="1"/>
          </p:cNvSpPr>
          <p:nvPr>
            <p:ph type="dt" sz="half" idx="10"/>
          </p:nvPr>
        </p:nvSpPr>
        <p:spPr/>
        <p:txBody>
          <a:bodyPr/>
          <a:lstStyle/>
          <a:p>
            <a:fld id="{B3A191EB-EC5F-4994-B3C4-54DF910174CE}" type="datetimeFigureOut">
              <a:rPr lang="en-US" smtClean="0"/>
              <a:t>3/5/2022</a:t>
            </a:fld>
            <a:endParaRPr lang="en-US"/>
          </a:p>
        </p:txBody>
      </p:sp>
      <p:sp>
        <p:nvSpPr>
          <p:cNvPr id="5" name="Footer Placeholder 4">
            <a:extLst>
              <a:ext uri="{FF2B5EF4-FFF2-40B4-BE49-F238E27FC236}">
                <a16:creationId xmlns:a16="http://schemas.microsoft.com/office/drawing/2014/main" id="{55131EA9-61FF-4EC4-B70B-D979C80EC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0C954-F6CD-459B-AD94-779409F9B04F}"/>
              </a:ext>
            </a:extLst>
          </p:cNvPr>
          <p:cNvSpPr>
            <a:spLocks noGrp="1"/>
          </p:cNvSpPr>
          <p:nvPr>
            <p:ph type="sldNum" sz="quarter" idx="12"/>
          </p:nvPr>
        </p:nvSpPr>
        <p:spPr/>
        <p:txBody>
          <a:bodyPr/>
          <a:lstStyle/>
          <a:p>
            <a:fld id="{9B1290C6-9577-44BE-9635-E63A223FD7B4}" type="slidenum">
              <a:rPr lang="en-US" smtClean="0"/>
              <a:t>‹#›</a:t>
            </a:fld>
            <a:endParaRPr lang="en-US"/>
          </a:p>
        </p:txBody>
      </p:sp>
    </p:spTree>
    <p:extLst>
      <p:ext uri="{BB962C8B-B14F-4D97-AF65-F5344CB8AC3E}">
        <p14:creationId xmlns:p14="http://schemas.microsoft.com/office/powerpoint/2010/main" val="2974360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F6F213-E77E-4B90-8684-7F4E97755D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553BB9-A108-4ACD-BE94-811396FE84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E4152A-B920-404B-9A25-0E06AF9FFB86}"/>
              </a:ext>
            </a:extLst>
          </p:cNvPr>
          <p:cNvSpPr>
            <a:spLocks noGrp="1"/>
          </p:cNvSpPr>
          <p:nvPr>
            <p:ph type="dt" sz="half" idx="10"/>
          </p:nvPr>
        </p:nvSpPr>
        <p:spPr/>
        <p:txBody>
          <a:bodyPr/>
          <a:lstStyle/>
          <a:p>
            <a:fld id="{B3A191EB-EC5F-4994-B3C4-54DF910174CE}" type="datetimeFigureOut">
              <a:rPr lang="en-US" smtClean="0"/>
              <a:t>3/5/2022</a:t>
            </a:fld>
            <a:endParaRPr lang="en-US"/>
          </a:p>
        </p:txBody>
      </p:sp>
      <p:sp>
        <p:nvSpPr>
          <p:cNvPr id="5" name="Footer Placeholder 4">
            <a:extLst>
              <a:ext uri="{FF2B5EF4-FFF2-40B4-BE49-F238E27FC236}">
                <a16:creationId xmlns:a16="http://schemas.microsoft.com/office/drawing/2014/main" id="{FFDF0283-2E5E-4591-9E19-615132290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78D76-BA9B-4278-B1A8-28509F616841}"/>
              </a:ext>
            </a:extLst>
          </p:cNvPr>
          <p:cNvSpPr>
            <a:spLocks noGrp="1"/>
          </p:cNvSpPr>
          <p:nvPr>
            <p:ph type="sldNum" sz="quarter" idx="12"/>
          </p:nvPr>
        </p:nvSpPr>
        <p:spPr/>
        <p:txBody>
          <a:bodyPr/>
          <a:lstStyle/>
          <a:p>
            <a:fld id="{9B1290C6-9577-44BE-9635-E63A223FD7B4}" type="slidenum">
              <a:rPr lang="en-US" smtClean="0"/>
              <a:t>‹#›</a:t>
            </a:fld>
            <a:endParaRPr lang="en-US"/>
          </a:p>
        </p:txBody>
      </p:sp>
    </p:spTree>
    <p:extLst>
      <p:ext uri="{BB962C8B-B14F-4D97-AF65-F5344CB8AC3E}">
        <p14:creationId xmlns:p14="http://schemas.microsoft.com/office/powerpoint/2010/main" val="1937959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1D22-3D02-4369-8491-5C1BA1F32B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652BBC-46B5-4A14-9EDE-8D082285CC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CC012-5930-434A-982A-1E18F7092C6E}"/>
              </a:ext>
            </a:extLst>
          </p:cNvPr>
          <p:cNvSpPr>
            <a:spLocks noGrp="1"/>
          </p:cNvSpPr>
          <p:nvPr>
            <p:ph type="dt" sz="half" idx="10"/>
          </p:nvPr>
        </p:nvSpPr>
        <p:spPr/>
        <p:txBody>
          <a:bodyPr/>
          <a:lstStyle/>
          <a:p>
            <a:fld id="{B3A191EB-EC5F-4994-B3C4-54DF910174CE}" type="datetimeFigureOut">
              <a:rPr lang="en-US" smtClean="0"/>
              <a:t>3/5/2022</a:t>
            </a:fld>
            <a:endParaRPr lang="en-US"/>
          </a:p>
        </p:txBody>
      </p:sp>
      <p:sp>
        <p:nvSpPr>
          <p:cNvPr id="5" name="Footer Placeholder 4">
            <a:extLst>
              <a:ext uri="{FF2B5EF4-FFF2-40B4-BE49-F238E27FC236}">
                <a16:creationId xmlns:a16="http://schemas.microsoft.com/office/drawing/2014/main" id="{6CFB8F18-C780-408C-BA59-4C51C11746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0421D-4395-4ED1-9D7C-08CE7EF5C8F2}"/>
              </a:ext>
            </a:extLst>
          </p:cNvPr>
          <p:cNvSpPr>
            <a:spLocks noGrp="1"/>
          </p:cNvSpPr>
          <p:nvPr>
            <p:ph type="sldNum" sz="quarter" idx="12"/>
          </p:nvPr>
        </p:nvSpPr>
        <p:spPr/>
        <p:txBody>
          <a:bodyPr/>
          <a:lstStyle/>
          <a:p>
            <a:fld id="{9B1290C6-9577-44BE-9635-E63A223FD7B4}" type="slidenum">
              <a:rPr lang="en-US" smtClean="0"/>
              <a:t>‹#›</a:t>
            </a:fld>
            <a:endParaRPr lang="en-US"/>
          </a:p>
        </p:txBody>
      </p:sp>
    </p:spTree>
    <p:extLst>
      <p:ext uri="{BB962C8B-B14F-4D97-AF65-F5344CB8AC3E}">
        <p14:creationId xmlns:p14="http://schemas.microsoft.com/office/powerpoint/2010/main" val="2906910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5E2B-7CA8-4950-8716-3D829C4AA2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8D19C9-1A5C-46D9-A3FE-7081CA87B5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D5DCEB-7F96-4796-8B53-09E061934B5B}"/>
              </a:ext>
            </a:extLst>
          </p:cNvPr>
          <p:cNvSpPr>
            <a:spLocks noGrp="1"/>
          </p:cNvSpPr>
          <p:nvPr>
            <p:ph type="dt" sz="half" idx="10"/>
          </p:nvPr>
        </p:nvSpPr>
        <p:spPr/>
        <p:txBody>
          <a:bodyPr/>
          <a:lstStyle/>
          <a:p>
            <a:fld id="{B3A191EB-EC5F-4994-B3C4-54DF910174CE}" type="datetimeFigureOut">
              <a:rPr lang="en-US" smtClean="0"/>
              <a:t>3/5/2022</a:t>
            </a:fld>
            <a:endParaRPr lang="en-US"/>
          </a:p>
        </p:txBody>
      </p:sp>
      <p:sp>
        <p:nvSpPr>
          <p:cNvPr id="5" name="Footer Placeholder 4">
            <a:extLst>
              <a:ext uri="{FF2B5EF4-FFF2-40B4-BE49-F238E27FC236}">
                <a16:creationId xmlns:a16="http://schemas.microsoft.com/office/drawing/2014/main" id="{2CC8586C-034F-457E-8214-61356998B3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46AC7-B7ED-4920-B490-A4E0E0F10503}"/>
              </a:ext>
            </a:extLst>
          </p:cNvPr>
          <p:cNvSpPr>
            <a:spLocks noGrp="1"/>
          </p:cNvSpPr>
          <p:nvPr>
            <p:ph type="sldNum" sz="quarter" idx="12"/>
          </p:nvPr>
        </p:nvSpPr>
        <p:spPr/>
        <p:txBody>
          <a:bodyPr/>
          <a:lstStyle/>
          <a:p>
            <a:fld id="{9B1290C6-9577-44BE-9635-E63A223FD7B4}" type="slidenum">
              <a:rPr lang="en-US" smtClean="0"/>
              <a:t>‹#›</a:t>
            </a:fld>
            <a:endParaRPr lang="en-US"/>
          </a:p>
        </p:txBody>
      </p:sp>
    </p:spTree>
    <p:extLst>
      <p:ext uri="{BB962C8B-B14F-4D97-AF65-F5344CB8AC3E}">
        <p14:creationId xmlns:p14="http://schemas.microsoft.com/office/powerpoint/2010/main" val="2773494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DF8D-19D8-4A61-9719-0D439EB6DF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790DE-19C7-40BE-898B-9237B95AA0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10973F-95B1-41B6-9854-7FA08B629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FF810A-CFEC-4FB1-A6FE-8A27FBB2B226}"/>
              </a:ext>
            </a:extLst>
          </p:cNvPr>
          <p:cNvSpPr>
            <a:spLocks noGrp="1"/>
          </p:cNvSpPr>
          <p:nvPr>
            <p:ph type="dt" sz="half" idx="10"/>
          </p:nvPr>
        </p:nvSpPr>
        <p:spPr/>
        <p:txBody>
          <a:bodyPr/>
          <a:lstStyle/>
          <a:p>
            <a:fld id="{B3A191EB-EC5F-4994-B3C4-54DF910174CE}" type="datetimeFigureOut">
              <a:rPr lang="en-US" smtClean="0"/>
              <a:t>3/5/2022</a:t>
            </a:fld>
            <a:endParaRPr lang="en-US"/>
          </a:p>
        </p:txBody>
      </p:sp>
      <p:sp>
        <p:nvSpPr>
          <p:cNvPr id="6" name="Footer Placeholder 5">
            <a:extLst>
              <a:ext uri="{FF2B5EF4-FFF2-40B4-BE49-F238E27FC236}">
                <a16:creationId xmlns:a16="http://schemas.microsoft.com/office/drawing/2014/main" id="{D8CC45A8-59B1-4DCF-83E6-0822D6C28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01C74D-6D61-44D5-9DAF-8740008257B5}"/>
              </a:ext>
            </a:extLst>
          </p:cNvPr>
          <p:cNvSpPr>
            <a:spLocks noGrp="1"/>
          </p:cNvSpPr>
          <p:nvPr>
            <p:ph type="sldNum" sz="quarter" idx="12"/>
          </p:nvPr>
        </p:nvSpPr>
        <p:spPr/>
        <p:txBody>
          <a:bodyPr/>
          <a:lstStyle/>
          <a:p>
            <a:fld id="{9B1290C6-9577-44BE-9635-E63A223FD7B4}" type="slidenum">
              <a:rPr lang="en-US" smtClean="0"/>
              <a:t>‹#›</a:t>
            </a:fld>
            <a:endParaRPr lang="en-US"/>
          </a:p>
        </p:txBody>
      </p:sp>
    </p:spTree>
    <p:extLst>
      <p:ext uri="{BB962C8B-B14F-4D97-AF65-F5344CB8AC3E}">
        <p14:creationId xmlns:p14="http://schemas.microsoft.com/office/powerpoint/2010/main" val="4270652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5FF9-BFD7-4AE2-92DF-4402107499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FDD1C0-05AE-469C-9FE4-C4856E9335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2C4B26-8117-4C36-8951-303BA2E1CD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016A76-DFA8-4610-9B56-C43023D74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45CA6-C43E-4446-94DA-ED6CB59E36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356C5B-4166-4F6F-81CC-D3A96B873E7E}"/>
              </a:ext>
            </a:extLst>
          </p:cNvPr>
          <p:cNvSpPr>
            <a:spLocks noGrp="1"/>
          </p:cNvSpPr>
          <p:nvPr>
            <p:ph type="dt" sz="half" idx="10"/>
          </p:nvPr>
        </p:nvSpPr>
        <p:spPr/>
        <p:txBody>
          <a:bodyPr/>
          <a:lstStyle/>
          <a:p>
            <a:fld id="{B3A191EB-EC5F-4994-B3C4-54DF910174CE}" type="datetimeFigureOut">
              <a:rPr lang="en-US" smtClean="0"/>
              <a:t>3/5/2022</a:t>
            </a:fld>
            <a:endParaRPr lang="en-US"/>
          </a:p>
        </p:txBody>
      </p:sp>
      <p:sp>
        <p:nvSpPr>
          <p:cNvPr id="8" name="Footer Placeholder 7">
            <a:extLst>
              <a:ext uri="{FF2B5EF4-FFF2-40B4-BE49-F238E27FC236}">
                <a16:creationId xmlns:a16="http://schemas.microsoft.com/office/drawing/2014/main" id="{53FBAE6B-10F8-4B46-9DC8-99B7E83E99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A0BF8F-E2D7-413B-8FEB-35B876739F88}"/>
              </a:ext>
            </a:extLst>
          </p:cNvPr>
          <p:cNvSpPr>
            <a:spLocks noGrp="1"/>
          </p:cNvSpPr>
          <p:nvPr>
            <p:ph type="sldNum" sz="quarter" idx="12"/>
          </p:nvPr>
        </p:nvSpPr>
        <p:spPr/>
        <p:txBody>
          <a:bodyPr/>
          <a:lstStyle/>
          <a:p>
            <a:fld id="{9B1290C6-9577-44BE-9635-E63A223FD7B4}" type="slidenum">
              <a:rPr lang="en-US" smtClean="0"/>
              <a:t>‹#›</a:t>
            </a:fld>
            <a:endParaRPr lang="en-US"/>
          </a:p>
        </p:txBody>
      </p:sp>
    </p:spTree>
    <p:extLst>
      <p:ext uri="{BB962C8B-B14F-4D97-AF65-F5344CB8AC3E}">
        <p14:creationId xmlns:p14="http://schemas.microsoft.com/office/powerpoint/2010/main" val="2605126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9614-9CB5-4B56-BF05-AFCAE0FDAA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7EFBBC-0179-40FB-9747-DC784657DCC3}"/>
              </a:ext>
            </a:extLst>
          </p:cNvPr>
          <p:cNvSpPr>
            <a:spLocks noGrp="1"/>
          </p:cNvSpPr>
          <p:nvPr>
            <p:ph type="dt" sz="half" idx="10"/>
          </p:nvPr>
        </p:nvSpPr>
        <p:spPr/>
        <p:txBody>
          <a:bodyPr/>
          <a:lstStyle/>
          <a:p>
            <a:fld id="{B3A191EB-EC5F-4994-B3C4-54DF910174CE}" type="datetimeFigureOut">
              <a:rPr lang="en-US" smtClean="0"/>
              <a:t>3/5/2022</a:t>
            </a:fld>
            <a:endParaRPr lang="en-US"/>
          </a:p>
        </p:txBody>
      </p:sp>
      <p:sp>
        <p:nvSpPr>
          <p:cNvPr id="4" name="Footer Placeholder 3">
            <a:extLst>
              <a:ext uri="{FF2B5EF4-FFF2-40B4-BE49-F238E27FC236}">
                <a16:creationId xmlns:a16="http://schemas.microsoft.com/office/drawing/2014/main" id="{1876D5EB-C631-441D-B492-D4F022149F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C5A3AF-AC88-4D7A-950A-E5F5D56CCBE3}"/>
              </a:ext>
            </a:extLst>
          </p:cNvPr>
          <p:cNvSpPr>
            <a:spLocks noGrp="1"/>
          </p:cNvSpPr>
          <p:nvPr>
            <p:ph type="sldNum" sz="quarter" idx="12"/>
          </p:nvPr>
        </p:nvSpPr>
        <p:spPr/>
        <p:txBody>
          <a:bodyPr/>
          <a:lstStyle/>
          <a:p>
            <a:fld id="{9B1290C6-9577-44BE-9635-E63A223FD7B4}" type="slidenum">
              <a:rPr lang="en-US" smtClean="0"/>
              <a:t>‹#›</a:t>
            </a:fld>
            <a:endParaRPr lang="en-US"/>
          </a:p>
        </p:txBody>
      </p:sp>
    </p:spTree>
    <p:extLst>
      <p:ext uri="{BB962C8B-B14F-4D97-AF65-F5344CB8AC3E}">
        <p14:creationId xmlns:p14="http://schemas.microsoft.com/office/powerpoint/2010/main" val="356582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CD9509-8359-4D4E-B0D7-4D1383AA14E0}"/>
              </a:ext>
            </a:extLst>
          </p:cNvPr>
          <p:cNvSpPr>
            <a:spLocks noGrp="1"/>
          </p:cNvSpPr>
          <p:nvPr>
            <p:ph type="dt" sz="half" idx="10"/>
          </p:nvPr>
        </p:nvSpPr>
        <p:spPr/>
        <p:txBody>
          <a:bodyPr/>
          <a:lstStyle/>
          <a:p>
            <a:fld id="{B3A191EB-EC5F-4994-B3C4-54DF910174CE}" type="datetimeFigureOut">
              <a:rPr lang="en-US" smtClean="0"/>
              <a:t>3/5/2022</a:t>
            </a:fld>
            <a:endParaRPr lang="en-US"/>
          </a:p>
        </p:txBody>
      </p:sp>
      <p:sp>
        <p:nvSpPr>
          <p:cNvPr id="3" name="Footer Placeholder 2">
            <a:extLst>
              <a:ext uri="{FF2B5EF4-FFF2-40B4-BE49-F238E27FC236}">
                <a16:creationId xmlns:a16="http://schemas.microsoft.com/office/drawing/2014/main" id="{F3B74740-CEF2-4F7C-8889-A56127C022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F13B47-2663-47E4-932C-877C9E782422}"/>
              </a:ext>
            </a:extLst>
          </p:cNvPr>
          <p:cNvSpPr>
            <a:spLocks noGrp="1"/>
          </p:cNvSpPr>
          <p:nvPr>
            <p:ph type="sldNum" sz="quarter" idx="12"/>
          </p:nvPr>
        </p:nvSpPr>
        <p:spPr/>
        <p:txBody>
          <a:bodyPr/>
          <a:lstStyle/>
          <a:p>
            <a:fld id="{9B1290C6-9577-44BE-9635-E63A223FD7B4}" type="slidenum">
              <a:rPr lang="en-US" smtClean="0"/>
              <a:t>‹#›</a:t>
            </a:fld>
            <a:endParaRPr lang="en-US"/>
          </a:p>
        </p:txBody>
      </p:sp>
    </p:spTree>
    <p:extLst>
      <p:ext uri="{BB962C8B-B14F-4D97-AF65-F5344CB8AC3E}">
        <p14:creationId xmlns:p14="http://schemas.microsoft.com/office/powerpoint/2010/main" val="2415339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2B20-945C-4812-AFE6-A8DE754BF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6B45C8-A15D-415A-9608-321A17F77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3FD05C-115A-4975-B718-D19906E710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49127B-F3F5-4047-B429-7F6C163AAB20}"/>
              </a:ext>
            </a:extLst>
          </p:cNvPr>
          <p:cNvSpPr>
            <a:spLocks noGrp="1"/>
          </p:cNvSpPr>
          <p:nvPr>
            <p:ph type="dt" sz="half" idx="10"/>
          </p:nvPr>
        </p:nvSpPr>
        <p:spPr/>
        <p:txBody>
          <a:bodyPr/>
          <a:lstStyle/>
          <a:p>
            <a:fld id="{B3A191EB-EC5F-4994-B3C4-54DF910174CE}" type="datetimeFigureOut">
              <a:rPr lang="en-US" smtClean="0"/>
              <a:t>3/5/2022</a:t>
            </a:fld>
            <a:endParaRPr lang="en-US"/>
          </a:p>
        </p:txBody>
      </p:sp>
      <p:sp>
        <p:nvSpPr>
          <p:cNvPr id="6" name="Footer Placeholder 5">
            <a:extLst>
              <a:ext uri="{FF2B5EF4-FFF2-40B4-BE49-F238E27FC236}">
                <a16:creationId xmlns:a16="http://schemas.microsoft.com/office/drawing/2014/main" id="{6118D2D6-193A-4310-BE10-BEC76ED0E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13CD64-BD8C-4B18-A180-2195DEB5EC67}"/>
              </a:ext>
            </a:extLst>
          </p:cNvPr>
          <p:cNvSpPr>
            <a:spLocks noGrp="1"/>
          </p:cNvSpPr>
          <p:nvPr>
            <p:ph type="sldNum" sz="quarter" idx="12"/>
          </p:nvPr>
        </p:nvSpPr>
        <p:spPr/>
        <p:txBody>
          <a:bodyPr/>
          <a:lstStyle/>
          <a:p>
            <a:fld id="{9B1290C6-9577-44BE-9635-E63A223FD7B4}" type="slidenum">
              <a:rPr lang="en-US" smtClean="0"/>
              <a:t>‹#›</a:t>
            </a:fld>
            <a:endParaRPr lang="en-US"/>
          </a:p>
        </p:txBody>
      </p:sp>
    </p:spTree>
    <p:extLst>
      <p:ext uri="{BB962C8B-B14F-4D97-AF65-F5344CB8AC3E}">
        <p14:creationId xmlns:p14="http://schemas.microsoft.com/office/powerpoint/2010/main" val="2924875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2741-EFFC-4CD6-A098-83186CA5B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E2DAEF-CF6D-4069-BF58-17C35D0966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ADF6C7-BAC5-4DAE-8FF0-95F48BDD9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491037-A7D2-4ACE-9FA5-B62AE7599EA0}"/>
              </a:ext>
            </a:extLst>
          </p:cNvPr>
          <p:cNvSpPr>
            <a:spLocks noGrp="1"/>
          </p:cNvSpPr>
          <p:nvPr>
            <p:ph type="dt" sz="half" idx="10"/>
          </p:nvPr>
        </p:nvSpPr>
        <p:spPr/>
        <p:txBody>
          <a:bodyPr/>
          <a:lstStyle/>
          <a:p>
            <a:fld id="{B3A191EB-EC5F-4994-B3C4-54DF910174CE}" type="datetimeFigureOut">
              <a:rPr lang="en-US" smtClean="0"/>
              <a:t>3/5/2022</a:t>
            </a:fld>
            <a:endParaRPr lang="en-US"/>
          </a:p>
        </p:txBody>
      </p:sp>
      <p:sp>
        <p:nvSpPr>
          <p:cNvPr id="6" name="Footer Placeholder 5">
            <a:extLst>
              <a:ext uri="{FF2B5EF4-FFF2-40B4-BE49-F238E27FC236}">
                <a16:creationId xmlns:a16="http://schemas.microsoft.com/office/drawing/2014/main" id="{B0BC2F61-6843-4F14-8278-30FA6434B7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FC818A-F664-4616-9211-A41413B883BB}"/>
              </a:ext>
            </a:extLst>
          </p:cNvPr>
          <p:cNvSpPr>
            <a:spLocks noGrp="1"/>
          </p:cNvSpPr>
          <p:nvPr>
            <p:ph type="sldNum" sz="quarter" idx="12"/>
          </p:nvPr>
        </p:nvSpPr>
        <p:spPr/>
        <p:txBody>
          <a:bodyPr/>
          <a:lstStyle/>
          <a:p>
            <a:fld id="{9B1290C6-9577-44BE-9635-E63A223FD7B4}" type="slidenum">
              <a:rPr lang="en-US" smtClean="0"/>
              <a:t>‹#›</a:t>
            </a:fld>
            <a:endParaRPr lang="en-US"/>
          </a:p>
        </p:txBody>
      </p:sp>
    </p:spTree>
    <p:extLst>
      <p:ext uri="{BB962C8B-B14F-4D97-AF65-F5344CB8AC3E}">
        <p14:creationId xmlns:p14="http://schemas.microsoft.com/office/powerpoint/2010/main" val="332899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2BD165-8990-413E-A918-33E0FAC9A7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A26A7E-58C0-41B5-B28D-48C03F71E4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6323D1-675F-4A2B-998D-6460E0AA2B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191EB-EC5F-4994-B3C4-54DF910174CE}" type="datetimeFigureOut">
              <a:rPr lang="en-US" smtClean="0"/>
              <a:t>3/5/2022</a:t>
            </a:fld>
            <a:endParaRPr lang="en-US"/>
          </a:p>
        </p:txBody>
      </p:sp>
      <p:sp>
        <p:nvSpPr>
          <p:cNvPr id="5" name="Footer Placeholder 4">
            <a:extLst>
              <a:ext uri="{FF2B5EF4-FFF2-40B4-BE49-F238E27FC236}">
                <a16:creationId xmlns:a16="http://schemas.microsoft.com/office/drawing/2014/main" id="{9CCCE727-7098-48F2-94F3-528250078E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106EB6-5E91-4541-B613-29559E14B6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1290C6-9577-44BE-9635-E63A223FD7B4}" type="slidenum">
              <a:rPr lang="en-US" smtClean="0"/>
              <a:t>‹#›</a:t>
            </a:fld>
            <a:endParaRPr lang="en-US"/>
          </a:p>
        </p:txBody>
      </p:sp>
    </p:spTree>
    <p:extLst>
      <p:ext uri="{BB962C8B-B14F-4D97-AF65-F5344CB8AC3E}">
        <p14:creationId xmlns:p14="http://schemas.microsoft.com/office/powerpoint/2010/main" val="4228913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openxmlformats.org/officeDocument/2006/relationships/customXml" Target="../ink/ink2.xml"/><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customXml" Target="../ink/ink1.xml"/><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customXml" Target="../ink/ink3.xml"/></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25FFC-607C-41C1-8EF4-22C2CBD05A7D}"/>
              </a:ext>
            </a:extLst>
          </p:cNvPr>
          <p:cNvSpPr>
            <a:spLocks noGrp="1"/>
          </p:cNvSpPr>
          <p:nvPr>
            <p:ph type="ctrTitle"/>
          </p:nvPr>
        </p:nvSpPr>
        <p:spPr>
          <a:xfrm>
            <a:off x="3824654" y="1854199"/>
            <a:ext cx="6843346" cy="1655763"/>
          </a:xfrm>
        </p:spPr>
        <p:txBody>
          <a:bodyPr/>
          <a:lstStyle/>
          <a:p>
            <a:r>
              <a:rPr lang="en-US" b="1" dirty="0"/>
              <a:t>Grover’s Algorithm</a:t>
            </a:r>
          </a:p>
        </p:txBody>
      </p:sp>
      <p:sp>
        <p:nvSpPr>
          <p:cNvPr id="3" name="Subtitle 2">
            <a:extLst>
              <a:ext uri="{FF2B5EF4-FFF2-40B4-BE49-F238E27FC236}">
                <a16:creationId xmlns:a16="http://schemas.microsoft.com/office/drawing/2014/main" id="{4C71197D-4696-4315-8B7B-02A6B615391D}"/>
              </a:ext>
            </a:extLst>
          </p:cNvPr>
          <p:cNvSpPr>
            <a:spLocks noGrp="1"/>
          </p:cNvSpPr>
          <p:nvPr>
            <p:ph type="subTitle" idx="1"/>
          </p:nvPr>
        </p:nvSpPr>
        <p:spPr>
          <a:xfrm>
            <a:off x="3824654" y="4108201"/>
            <a:ext cx="7051431" cy="1655762"/>
          </a:xfrm>
        </p:spPr>
        <p:txBody>
          <a:bodyPr>
            <a:normAutofit fontScale="70000" lnSpcReduction="20000"/>
          </a:bodyPr>
          <a:lstStyle/>
          <a:p>
            <a:r>
              <a:rPr lang="en-US" dirty="0"/>
              <a:t>Slides prepared by Dr. Leon Deligiannidis</a:t>
            </a:r>
          </a:p>
          <a:p>
            <a:endParaRPr lang="en-US" dirty="0"/>
          </a:p>
          <a:p>
            <a:r>
              <a:rPr lang="en-US" dirty="0"/>
              <a:t>These slides are based from the book:</a:t>
            </a:r>
          </a:p>
          <a:p>
            <a:r>
              <a:rPr lang="en-US" dirty="0" err="1"/>
              <a:t>Noson</a:t>
            </a:r>
            <a:r>
              <a:rPr lang="en-US" dirty="0"/>
              <a:t> S. </a:t>
            </a:r>
            <a:r>
              <a:rPr lang="en-US" dirty="0" err="1"/>
              <a:t>Yanofsky</a:t>
            </a:r>
            <a:r>
              <a:rPr lang="en-US" dirty="0"/>
              <a:t>, </a:t>
            </a:r>
            <a:r>
              <a:rPr lang="en-US" dirty="0" err="1"/>
              <a:t>Mirco</a:t>
            </a:r>
            <a:r>
              <a:rPr lang="en-US" dirty="0"/>
              <a:t> A. </a:t>
            </a:r>
            <a:r>
              <a:rPr lang="en-US" dirty="0" err="1"/>
              <a:t>Mannucci</a:t>
            </a:r>
            <a:r>
              <a:rPr lang="en-US" dirty="0"/>
              <a:t>, “</a:t>
            </a:r>
            <a:r>
              <a:rPr lang="en-US" i="1" dirty="0"/>
              <a:t>Quantum Computing for Computer Scientists”. Cambridge University Press ISBN 987-0-521-87996-5</a:t>
            </a:r>
            <a:r>
              <a:rPr lang="en-US" dirty="0"/>
              <a:t> </a:t>
            </a:r>
          </a:p>
          <a:p>
            <a:endParaRPr lang="en-US" dirty="0"/>
          </a:p>
        </p:txBody>
      </p:sp>
      <p:pic>
        <p:nvPicPr>
          <p:cNvPr id="4" name="Picture 2" descr="https://prodimage.images-bn.com/pimages/9780521879965_p0_v2_s600x595.jpg">
            <a:extLst>
              <a:ext uri="{FF2B5EF4-FFF2-40B4-BE49-F238E27FC236}">
                <a16:creationId xmlns:a16="http://schemas.microsoft.com/office/drawing/2014/main" id="{E3BB6FF2-7103-4DD2-8C3E-337B808F9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04" y="595312"/>
            <a:ext cx="3714750" cy="566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205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ED862-E462-4763-84AA-C91115824284}"/>
              </a:ext>
            </a:extLst>
          </p:cNvPr>
          <p:cNvPicPr>
            <a:picLocks noChangeAspect="1"/>
          </p:cNvPicPr>
          <p:nvPr/>
        </p:nvPicPr>
        <p:blipFill>
          <a:blip r:embed="rId2"/>
          <a:stretch>
            <a:fillRect/>
          </a:stretch>
        </p:blipFill>
        <p:spPr>
          <a:xfrm>
            <a:off x="709978" y="142875"/>
            <a:ext cx="8591550" cy="628650"/>
          </a:xfrm>
          <a:prstGeom prst="rect">
            <a:avLst/>
          </a:prstGeom>
        </p:spPr>
      </p:pic>
      <p:pic>
        <p:nvPicPr>
          <p:cNvPr id="5" name="Picture 4">
            <a:extLst>
              <a:ext uri="{FF2B5EF4-FFF2-40B4-BE49-F238E27FC236}">
                <a16:creationId xmlns:a16="http://schemas.microsoft.com/office/drawing/2014/main" id="{0ED05685-A479-485E-9710-8971B16AD9B8}"/>
              </a:ext>
            </a:extLst>
          </p:cNvPr>
          <p:cNvPicPr>
            <a:picLocks noChangeAspect="1"/>
          </p:cNvPicPr>
          <p:nvPr/>
        </p:nvPicPr>
        <p:blipFill>
          <a:blip r:embed="rId3"/>
          <a:stretch>
            <a:fillRect/>
          </a:stretch>
        </p:blipFill>
        <p:spPr>
          <a:xfrm>
            <a:off x="123092" y="1013802"/>
            <a:ext cx="4248150" cy="1590675"/>
          </a:xfrm>
          <a:prstGeom prst="rect">
            <a:avLst/>
          </a:prstGeom>
        </p:spPr>
      </p:pic>
      <p:pic>
        <p:nvPicPr>
          <p:cNvPr id="6" name="Picture 5">
            <a:extLst>
              <a:ext uri="{FF2B5EF4-FFF2-40B4-BE49-F238E27FC236}">
                <a16:creationId xmlns:a16="http://schemas.microsoft.com/office/drawing/2014/main" id="{A3E28779-1DB9-498D-8271-784467E38684}"/>
              </a:ext>
            </a:extLst>
          </p:cNvPr>
          <p:cNvPicPr>
            <a:picLocks noChangeAspect="1"/>
          </p:cNvPicPr>
          <p:nvPr/>
        </p:nvPicPr>
        <p:blipFill>
          <a:blip r:embed="rId4"/>
          <a:stretch>
            <a:fillRect/>
          </a:stretch>
        </p:blipFill>
        <p:spPr>
          <a:xfrm>
            <a:off x="199293" y="2808287"/>
            <a:ext cx="6381750" cy="800100"/>
          </a:xfrm>
          <a:prstGeom prst="rect">
            <a:avLst/>
          </a:prstGeom>
        </p:spPr>
      </p:pic>
      <p:pic>
        <p:nvPicPr>
          <p:cNvPr id="7" name="Picture 6">
            <a:extLst>
              <a:ext uri="{FF2B5EF4-FFF2-40B4-BE49-F238E27FC236}">
                <a16:creationId xmlns:a16="http://schemas.microsoft.com/office/drawing/2014/main" id="{F7A54C06-0D4E-45AF-82B6-99F0126E97A8}"/>
              </a:ext>
            </a:extLst>
          </p:cNvPr>
          <p:cNvPicPr>
            <a:picLocks noChangeAspect="1"/>
          </p:cNvPicPr>
          <p:nvPr/>
        </p:nvPicPr>
        <p:blipFill>
          <a:blip r:embed="rId5"/>
          <a:stretch>
            <a:fillRect/>
          </a:stretch>
        </p:blipFill>
        <p:spPr>
          <a:xfrm>
            <a:off x="199293" y="3911843"/>
            <a:ext cx="7000875" cy="1695450"/>
          </a:xfrm>
          <a:prstGeom prst="rect">
            <a:avLst/>
          </a:prstGeom>
        </p:spPr>
      </p:pic>
      <p:pic>
        <p:nvPicPr>
          <p:cNvPr id="8" name="Picture 7">
            <a:extLst>
              <a:ext uri="{FF2B5EF4-FFF2-40B4-BE49-F238E27FC236}">
                <a16:creationId xmlns:a16="http://schemas.microsoft.com/office/drawing/2014/main" id="{E16A1D16-4B1B-435A-B238-19B2EB700359}"/>
              </a:ext>
            </a:extLst>
          </p:cNvPr>
          <p:cNvPicPr>
            <a:picLocks noChangeAspect="1"/>
          </p:cNvPicPr>
          <p:nvPr/>
        </p:nvPicPr>
        <p:blipFill>
          <a:blip r:embed="rId6"/>
          <a:stretch>
            <a:fillRect/>
          </a:stretch>
        </p:blipFill>
        <p:spPr>
          <a:xfrm>
            <a:off x="7352568" y="690018"/>
            <a:ext cx="4362085" cy="1545488"/>
          </a:xfrm>
          <a:prstGeom prst="rect">
            <a:avLst/>
          </a:prstGeom>
        </p:spPr>
      </p:pic>
      <p:pic>
        <p:nvPicPr>
          <p:cNvPr id="9" name="Picture 8">
            <a:extLst>
              <a:ext uri="{FF2B5EF4-FFF2-40B4-BE49-F238E27FC236}">
                <a16:creationId xmlns:a16="http://schemas.microsoft.com/office/drawing/2014/main" id="{145E7205-132C-4B53-BB68-9B172E87EFB3}"/>
              </a:ext>
            </a:extLst>
          </p:cNvPr>
          <p:cNvPicPr>
            <a:picLocks noChangeAspect="1"/>
          </p:cNvPicPr>
          <p:nvPr/>
        </p:nvPicPr>
        <p:blipFill>
          <a:blip r:embed="rId7"/>
          <a:stretch>
            <a:fillRect/>
          </a:stretch>
        </p:blipFill>
        <p:spPr>
          <a:xfrm>
            <a:off x="4234228" y="2610666"/>
            <a:ext cx="2728913" cy="262099"/>
          </a:xfrm>
          <a:prstGeom prst="rect">
            <a:avLst/>
          </a:prstGeom>
        </p:spPr>
      </p:pic>
      <p:sp>
        <p:nvSpPr>
          <p:cNvPr id="3" name="Rectangle 2">
            <a:extLst>
              <a:ext uri="{FF2B5EF4-FFF2-40B4-BE49-F238E27FC236}">
                <a16:creationId xmlns:a16="http://schemas.microsoft.com/office/drawing/2014/main" id="{737B6A99-6F38-461E-A197-588467A49430}"/>
              </a:ext>
            </a:extLst>
          </p:cNvPr>
          <p:cNvSpPr/>
          <p:nvPr/>
        </p:nvSpPr>
        <p:spPr>
          <a:xfrm>
            <a:off x="7548196" y="2654280"/>
            <a:ext cx="4519979" cy="954107"/>
          </a:xfrm>
          <a:prstGeom prst="rect">
            <a:avLst/>
          </a:prstGeom>
        </p:spPr>
        <p:txBody>
          <a:bodyPr wrap="square">
            <a:spAutoFit/>
          </a:bodyPr>
          <a:lstStyle/>
          <a:p>
            <a:r>
              <a:rPr lang="en-US" sz="1400" dirty="0">
                <a:latin typeface="medium-content-serif-font"/>
              </a:rPr>
              <a:t>So for any |x⟩ with </a:t>
            </a:r>
            <a:r>
              <a:rPr lang="en-US" sz="1400" i="1" dirty="0">
                <a:latin typeface="medium-content-serif-font"/>
              </a:rPr>
              <a:t>f(x) = 0</a:t>
            </a:r>
            <a:r>
              <a:rPr lang="en-US" sz="1400" dirty="0">
                <a:latin typeface="medium-content-serif-font"/>
              </a:rPr>
              <a:t>, its amplitude does not change. Otherwise, the amplitude is changed to negative. For example, if </a:t>
            </a:r>
            <a:r>
              <a:rPr lang="en-US" sz="1400" i="1" dirty="0">
                <a:latin typeface="medium-content-serif-font"/>
              </a:rPr>
              <a:t>f(011) =1 </a:t>
            </a:r>
            <a:r>
              <a:rPr lang="en-US" sz="1400" dirty="0">
                <a:latin typeface="medium-content-serif-font"/>
              </a:rPr>
              <a:t>and after applying the Oracle function, the superposition state turns into:</a:t>
            </a:r>
            <a:endParaRPr lang="en-US" sz="1400" dirty="0"/>
          </a:p>
        </p:txBody>
      </p:sp>
      <p:sp>
        <p:nvSpPr>
          <p:cNvPr id="10" name="Rectangle 9">
            <a:extLst>
              <a:ext uri="{FF2B5EF4-FFF2-40B4-BE49-F238E27FC236}">
                <a16:creationId xmlns:a16="http://schemas.microsoft.com/office/drawing/2014/main" id="{91F16B77-EF55-4233-9957-7AB77AB6D6C4}"/>
              </a:ext>
            </a:extLst>
          </p:cNvPr>
          <p:cNvSpPr/>
          <p:nvPr/>
        </p:nvSpPr>
        <p:spPr>
          <a:xfrm>
            <a:off x="7784302" y="4887620"/>
            <a:ext cx="4166457" cy="523220"/>
          </a:xfrm>
          <a:prstGeom prst="rect">
            <a:avLst/>
          </a:prstGeom>
        </p:spPr>
        <p:txBody>
          <a:bodyPr wrap="square">
            <a:spAutoFit/>
          </a:bodyPr>
          <a:lstStyle/>
          <a:p>
            <a:r>
              <a:rPr lang="en-US" sz="1400" dirty="0">
                <a:latin typeface="medium-content-serif-font"/>
              </a:rPr>
              <a:t>The average of the amplitudes (the dotted line) will drop because of the negative amplitude of |011⟩.</a:t>
            </a:r>
            <a:endParaRPr lang="en-US" sz="1400" dirty="0"/>
          </a:p>
        </p:txBody>
      </p:sp>
      <p:pic>
        <p:nvPicPr>
          <p:cNvPr id="11" name="Picture 10">
            <a:extLst>
              <a:ext uri="{FF2B5EF4-FFF2-40B4-BE49-F238E27FC236}">
                <a16:creationId xmlns:a16="http://schemas.microsoft.com/office/drawing/2014/main" id="{9EF61FDC-E712-4913-A145-501250C5329E}"/>
              </a:ext>
            </a:extLst>
          </p:cNvPr>
          <p:cNvPicPr>
            <a:picLocks noChangeAspect="1"/>
          </p:cNvPicPr>
          <p:nvPr/>
        </p:nvPicPr>
        <p:blipFill>
          <a:blip r:embed="rId8"/>
          <a:stretch>
            <a:fillRect/>
          </a:stretch>
        </p:blipFill>
        <p:spPr>
          <a:xfrm>
            <a:off x="7696200" y="3568759"/>
            <a:ext cx="4371975" cy="1167225"/>
          </a:xfrm>
          <a:prstGeom prst="rect">
            <a:avLst/>
          </a:prstGeom>
        </p:spPr>
      </p:pic>
      <p:pic>
        <p:nvPicPr>
          <p:cNvPr id="12" name="Picture 11">
            <a:extLst>
              <a:ext uri="{FF2B5EF4-FFF2-40B4-BE49-F238E27FC236}">
                <a16:creationId xmlns:a16="http://schemas.microsoft.com/office/drawing/2014/main" id="{88AC2600-AF55-4EC2-B0FD-7D8BFF574DD3}"/>
              </a:ext>
            </a:extLst>
          </p:cNvPr>
          <p:cNvPicPr>
            <a:picLocks noChangeAspect="1"/>
          </p:cNvPicPr>
          <p:nvPr/>
        </p:nvPicPr>
        <p:blipFill>
          <a:blip r:embed="rId9"/>
          <a:stretch>
            <a:fillRect/>
          </a:stretch>
        </p:blipFill>
        <p:spPr>
          <a:xfrm>
            <a:off x="7681542" y="5562476"/>
            <a:ext cx="4371975" cy="1107088"/>
          </a:xfrm>
          <a:prstGeom prst="rect">
            <a:avLst/>
          </a:prstGeom>
        </p:spPr>
      </p:pic>
      <p:sp>
        <p:nvSpPr>
          <p:cNvPr id="13" name="TextBox 12">
            <a:extLst>
              <a:ext uri="{FF2B5EF4-FFF2-40B4-BE49-F238E27FC236}">
                <a16:creationId xmlns:a16="http://schemas.microsoft.com/office/drawing/2014/main" id="{AB23CB04-8702-477C-B53C-393F1E1F479F}"/>
              </a:ext>
            </a:extLst>
          </p:cNvPr>
          <p:cNvSpPr txBox="1"/>
          <p:nvPr/>
        </p:nvSpPr>
        <p:spPr>
          <a:xfrm>
            <a:off x="5598684" y="5844816"/>
            <a:ext cx="746791" cy="646331"/>
          </a:xfrm>
          <a:prstGeom prst="rect">
            <a:avLst/>
          </a:prstGeom>
          <a:noFill/>
        </p:spPr>
        <p:txBody>
          <a:bodyPr wrap="square" rtlCol="0">
            <a:spAutoFit/>
          </a:bodyPr>
          <a:lstStyle/>
          <a:p>
            <a:r>
              <a:rPr lang="en-US" sz="1200" dirty="0"/>
              <a:t>if </a:t>
            </a:r>
            <a:r>
              <a:rPr lang="en-US" sz="1200" i="1" dirty="0"/>
              <a:t>f</a:t>
            </a:r>
            <a:r>
              <a:rPr lang="en-US" sz="1200" dirty="0"/>
              <a:t>(x)=1</a:t>
            </a:r>
          </a:p>
          <a:p>
            <a:endParaRPr lang="en-US" sz="1200" dirty="0"/>
          </a:p>
          <a:p>
            <a:r>
              <a:rPr lang="en-US" sz="1200" dirty="0"/>
              <a:t>if </a:t>
            </a:r>
            <a:r>
              <a:rPr lang="en-US" sz="1200" i="1" dirty="0"/>
              <a:t>f</a:t>
            </a:r>
            <a:r>
              <a:rPr lang="en-US" sz="1200" dirty="0"/>
              <a:t>(x)=0</a:t>
            </a:r>
          </a:p>
        </p:txBody>
      </p:sp>
      <p:cxnSp>
        <p:nvCxnSpPr>
          <p:cNvPr id="15" name="Straight Arrow Connector 14">
            <a:extLst>
              <a:ext uri="{FF2B5EF4-FFF2-40B4-BE49-F238E27FC236}">
                <a16:creationId xmlns:a16="http://schemas.microsoft.com/office/drawing/2014/main" id="{7D8BEE7C-0C78-4BD5-B9C4-8482CCC15C64}"/>
              </a:ext>
            </a:extLst>
          </p:cNvPr>
          <p:cNvCxnSpPr/>
          <p:nvPr/>
        </p:nvCxnSpPr>
        <p:spPr>
          <a:xfrm flipV="1">
            <a:off x="5791200" y="4962525"/>
            <a:ext cx="438150" cy="853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5CB705-AB0B-45EA-B0DF-E61B089D0163}"/>
              </a:ext>
            </a:extLst>
          </p:cNvPr>
          <p:cNvCxnSpPr/>
          <p:nvPr/>
        </p:nvCxnSpPr>
        <p:spPr>
          <a:xfrm flipV="1">
            <a:off x="6234844" y="5496270"/>
            <a:ext cx="485043" cy="849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D3F2FD64-B013-49E3-A1F7-807BCB421FB2}"/>
              </a:ext>
            </a:extLst>
          </p:cNvPr>
          <p:cNvSpPr/>
          <p:nvPr/>
        </p:nvSpPr>
        <p:spPr>
          <a:xfrm>
            <a:off x="5598684" y="6167981"/>
            <a:ext cx="630666" cy="3231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A88D4FD7-31BE-45E7-8EBE-E5E8AC951ECD}"/>
              </a:ext>
            </a:extLst>
          </p:cNvPr>
          <p:cNvSpPr/>
          <p:nvPr/>
        </p:nvSpPr>
        <p:spPr>
          <a:xfrm>
            <a:off x="5598684" y="5806715"/>
            <a:ext cx="630666" cy="3231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05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3EE4-9CDD-48F1-A1C7-C9A294D87C75}"/>
              </a:ext>
            </a:extLst>
          </p:cNvPr>
          <p:cNvSpPr>
            <a:spLocks noGrp="1"/>
          </p:cNvSpPr>
          <p:nvPr>
            <p:ph type="title"/>
          </p:nvPr>
        </p:nvSpPr>
        <p:spPr>
          <a:xfrm>
            <a:off x="91441" y="365125"/>
            <a:ext cx="6203851" cy="878073"/>
          </a:xfrm>
        </p:spPr>
        <p:txBody>
          <a:bodyPr/>
          <a:lstStyle/>
          <a:p>
            <a:r>
              <a:rPr lang="en-US" dirty="0"/>
              <a:t>Inversion About the Mean</a:t>
            </a:r>
          </a:p>
        </p:txBody>
      </p:sp>
      <p:pic>
        <p:nvPicPr>
          <p:cNvPr id="5" name="Content Placeholder 4">
            <a:extLst>
              <a:ext uri="{FF2B5EF4-FFF2-40B4-BE49-F238E27FC236}">
                <a16:creationId xmlns:a16="http://schemas.microsoft.com/office/drawing/2014/main" id="{828357F4-76D8-4413-B3BC-3BFB8396C6BE}"/>
              </a:ext>
            </a:extLst>
          </p:cNvPr>
          <p:cNvPicPr>
            <a:picLocks noGrp="1" noChangeAspect="1"/>
          </p:cNvPicPr>
          <p:nvPr>
            <p:ph idx="1"/>
          </p:nvPr>
        </p:nvPicPr>
        <p:blipFill>
          <a:blip r:embed="rId2"/>
          <a:stretch>
            <a:fillRect/>
          </a:stretch>
        </p:blipFill>
        <p:spPr>
          <a:xfrm>
            <a:off x="91441" y="4376492"/>
            <a:ext cx="7406641" cy="1238310"/>
          </a:xfrm>
          <a:prstGeom prst="rect">
            <a:avLst/>
          </a:prstGeom>
        </p:spPr>
      </p:pic>
      <p:pic>
        <p:nvPicPr>
          <p:cNvPr id="4" name="Picture 3">
            <a:extLst>
              <a:ext uri="{FF2B5EF4-FFF2-40B4-BE49-F238E27FC236}">
                <a16:creationId xmlns:a16="http://schemas.microsoft.com/office/drawing/2014/main" id="{4966B102-6CEC-43E6-8F24-47AAD1A66D57}"/>
              </a:ext>
            </a:extLst>
          </p:cNvPr>
          <p:cNvPicPr>
            <a:picLocks noChangeAspect="1"/>
          </p:cNvPicPr>
          <p:nvPr/>
        </p:nvPicPr>
        <p:blipFill>
          <a:blip r:embed="rId3"/>
          <a:stretch>
            <a:fillRect/>
          </a:stretch>
        </p:blipFill>
        <p:spPr>
          <a:xfrm>
            <a:off x="91441" y="2359684"/>
            <a:ext cx="7406640" cy="1622846"/>
          </a:xfrm>
          <a:prstGeom prst="rect">
            <a:avLst/>
          </a:prstGeom>
        </p:spPr>
      </p:pic>
      <p:pic>
        <p:nvPicPr>
          <p:cNvPr id="6" name="Picture 5">
            <a:extLst>
              <a:ext uri="{FF2B5EF4-FFF2-40B4-BE49-F238E27FC236}">
                <a16:creationId xmlns:a16="http://schemas.microsoft.com/office/drawing/2014/main" id="{DD29BDF4-47EF-4871-8727-A68BF2B04C5A}"/>
              </a:ext>
            </a:extLst>
          </p:cNvPr>
          <p:cNvPicPr>
            <a:picLocks noChangeAspect="1"/>
          </p:cNvPicPr>
          <p:nvPr/>
        </p:nvPicPr>
        <p:blipFill>
          <a:blip r:embed="rId4"/>
          <a:stretch>
            <a:fillRect/>
          </a:stretch>
        </p:blipFill>
        <p:spPr>
          <a:xfrm>
            <a:off x="7040880" y="129283"/>
            <a:ext cx="4944684" cy="2281696"/>
          </a:xfrm>
          <a:prstGeom prst="rect">
            <a:avLst/>
          </a:prstGeom>
        </p:spPr>
      </p:pic>
      <p:pic>
        <p:nvPicPr>
          <p:cNvPr id="3" name="Picture 2">
            <a:extLst>
              <a:ext uri="{FF2B5EF4-FFF2-40B4-BE49-F238E27FC236}">
                <a16:creationId xmlns:a16="http://schemas.microsoft.com/office/drawing/2014/main" id="{0091CEA0-3B32-414D-A654-337E257EEBF4}"/>
              </a:ext>
            </a:extLst>
          </p:cNvPr>
          <p:cNvPicPr>
            <a:picLocks noChangeAspect="1"/>
          </p:cNvPicPr>
          <p:nvPr/>
        </p:nvPicPr>
        <p:blipFill>
          <a:blip r:embed="rId5"/>
          <a:stretch>
            <a:fillRect/>
          </a:stretch>
        </p:blipFill>
        <p:spPr>
          <a:xfrm>
            <a:off x="7719649" y="5221630"/>
            <a:ext cx="4314927" cy="1463993"/>
          </a:xfrm>
          <a:prstGeom prst="rect">
            <a:avLst/>
          </a:prstGeom>
        </p:spPr>
      </p:pic>
      <p:pic>
        <p:nvPicPr>
          <p:cNvPr id="7" name="Picture 6">
            <a:extLst>
              <a:ext uri="{FF2B5EF4-FFF2-40B4-BE49-F238E27FC236}">
                <a16:creationId xmlns:a16="http://schemas.microsoft.com/office/drawing/2014/main" id="{108549DF-E102-4173-A81E-E3B8177382AF}"/>
              </a:ext>
            </a:extLst>
          </p:cNvPr>
          <p:cNvPicPr>
            <a:picLocks noChangeAspect="1"/>
          </p:cNvPicPr>
          <p:nvPr/>
        </p:nvPicPr>
        <p:blipFill>
          <a:blip r:embed="rId6"/>
          <a:stretch>
            <a:fillRect/>
          </a:stretch>
        </p:blipFill>
        <p:spPr>
          <a:xfrm>
            <a:off x="8422869" y="3027908"/>
            <a:ext cx="2706579" cy="1662390"/>
          </a:xfrm>
          <a:prstGeom prst="rect">
            <a:avLst/>
          </a:prstGeom>
        </p:spPr>
      </p:pic>
      <p:sp>
        <p:nvSpPr>
          <p:cNvPr id="9" name="Rectangle: Rounded Corners 8">
            <a:extLst>
              <a:ext uri="{FF2B5EF4-FFF2-40B4-BE49-F238E27FC236}">
                <a16:creationId xmlns:a16="http://schemas.microsoft.com/office/drawing/2014/main" id="{4B947F23-DC77-4EB9-A92D-DF7A5A24942A}"/>
              </a:ext>
            </a:extLst>
          </p:cNvPr>
          <p:cNvSpPr/>
          <p:nvPr/>
        </p:nvSpPr>
        <p:spPr>
          <a:xfrm>
            <a:off x="7719649" y="2886391"/>
            <a:ext cx="4419599" cy="39188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08A706-9CEB-4FE6-B4D1-C7C0E6C41227}"/>
              </a:ext>
            </a:extLst>
          </p:cNvPr>
          <p:cNvPicPr>
            <a:picLocks noChangeAspect="1"/>
          </p:cNvPicPr>
          <p:nvPr/>
        </p:nvPicPr>
        <p:blipFill>
          <a:blip r:embed="rId7"/>
          <a:stretch>
            <a:fillRect/>
          </a:stretch>
        </p:blipFill>
        <p:spPr>
          <a:xfrm>
            <a:off x="8208417" y="4780317"/>
            <a:ext cx="3442062" cy="321688"/>
          </a:xfrm>
          <a:prstGeom prst="rect">
            <a:avLst/>
          </a:prstGeom>
        </p:spPr>
      </p:pic>
    </p:spTree>
    <p:extLst>
      <p:ext uri="{BB962C8B-B14F-4D97-AF65-F5344CB8AC3E}">
        <p14:creationId xmlns:p14="http://schemas.microsoft.com/office/powerpoint/2010/main" val="2321623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E13A35-D149-4501-A102-21BA49F5665F}"/>
              </a:ext>
            </a:extLst>
          </p:cNvPr>
          <p:cNvSpPr>
            <a:spLocks noGrp="1"/>
          </p:cNvSpPr>
          <p:nvPr>
            <p:ph idx="1"/>
          </p:nvPr>
        </p:nvSpPr>
        <p:spPr>
          <a:xfrm>
            <a:off x="644768" y="286971"/>
            <a:ext cx="11180886" cy="3942129"/>
          </a:xfrm>
        </p:spPr>
        <p:txBody>
          <a:bodyPr>
            <a:normAutofit fontScale="70000" lnSpcReduction="20000"/>
          </a:bodyPr>
          <a:lstStyle/>
          <a:p>
            <a:endParaRPr lang="en-US" dirty="0"/>
          </a:p>
          <a:p>
            <a:r>
              <a:rPr lang="en-US" dirty="0"/>
              <a:t>The average is the number such that the sum of the lengths of the lines above the average is the same as the sum of the lengths of the lines below. </a:t>
            </a:r>
          </a:p>
          <a:p>
            <a:r>
              <a:rPr lang="en-US" dirty="0"/>
              <a:t>Suppose we wanted to change the sequence so that each element of the original sequence above the average would be the same distance from the average but below.</a:t>
            </a:r>
          </a:p>
          <a:p>
            <a:r>
              <a:rPr lang="en-US" dirty="0"/>
              <a:t>Furthermore, each element of the original sequence below the average would be the same distance from the average but above. In other words, we are inverting each element around the average. For example, the first number, </a:t>
            </a:r>
            <a:r>
              <a:rPr lang="en-US" i="1" dirty="0"/>
              <a:t>53</a:t>
            </a:r>
            <a:r>
              <a:rPr lang="en-US" dirty="0"/>
              <a:t> is </a:t>
            </a:r>
            <a:r>
              <a:rPr lang="en-US" i="1" dirty="0"/>
              <a:t>a − 53 = −11</a:t>
            </a:r>
            <a:r>
              <a:rPr lang="en-US" dirty="0"/>
              <a:t> units away from the average. We must add </a:t>
            </a:r>
            <a:r>
              <a:rPr lang="en-US" i="1" dirty="0"/>
              <a:t>a = 42</a:t>
            </a:r>
            <a:r>
              <a:rPr lang="en-US" dirty="0"/>
              <a:t> to </a:t>
            </a:r>
            <a:r>
              <a:rPr lang="en-US" i="1" dirty="0"/>
              <a:t>−11</a:t>
            </a:r>
            <a:r>
              <a:rPr lang="en-US" dirty="0"/>
              <a:t> and get </a:t>
            </a:r>
            <a:r>
              <a:rPr lang="en-US" i="1" dirty="0"/>
              <a:t>a + (a − 53) = 31</a:t>
            </a:r>
            <a:r>
              <a:rPr lang="en-US" dirty="0"/>
              <a:t>. The second element of the original sequence, 38, is </a:t>
            </a:r>
            <a:r>
              <a:rPr lang="en-US" i="1" dirty="0"/>
              <a:t>a − 38 = 4 </a:t>
            </a:r>
            <a:r>
              <a:rPr lang="en-US" dirty="0"/>
              <a:t>units below the average and will go to </a:t>
            </a:r>
            <a:r>
              <a:rPr lang="en-US" i="1" dirty="0"/>
              <a:t>a + (a − 38) = 46</a:t>
            </a:r>
            <a:r>
              <a:rPr lang="en-US" dirty="0"/>
              <a:t>. In general, we shall change each element v to</a:t>
            </a:r>
          </a:p>
          <a:p>
            <a:pPr marL="0" indent="0">
              <a:buNone/>
            </a:pPr>
            <a:endParaRPr lang="en-US" dirty="0"/>
          </a:p>
          <a:p>
            <a:endParaRPr lang="en-US" dirty="0"/>
          </a:p>
          <a:p>
            <a:r>
              <a:rPr lang="en-US" dirty="0"/>
              <a:t>The above sequence becomes 31, 46, 67, 61, and 5. </a:t>
            </a:r>
            <a:r>
              <a:rPr lang="en-US" u="sng" dirty="0"/>
              <a:t>Notice that the average of this sequence remains 42 </a:t>
            </a:r>
          </a:p>
        </p:txBody>
      </p:sp>
      <p:pic>
        <p:nvPicPr>
          <p:cNvPr id="4" name="Picture 3">
            <a:extLst>
              <a:ext uri="{FF2B5EF4-FFF2-40B4-BE49-F238E27FC236}">
                <a16:creationId xmlns:a16="http://schemas.microsoft.com/office/drawing/2014/main" id="{506DE043-A29D-4BE6-8E4F-16F392D91188}"/>
              </a:ext>
            </a:extLst>
          </p:cNvPr>
          <p:cNvPicPr>
            <a:picLocks noChangeAspect="1"/>
          </p:cNvPicPr>
          <p:nvPr/>
        </p:nvPicPr>
        <p:blipFill>
          <a:blip r:embed="rId2"/>
          <a:stretch>
            <a:fillRect/>
          </a:stretch>
        </p:blipFill>
        <p:spPr>
          <a:xfrm>
            <a:off x="3728306" y="3048000"/>
            <a:ext cx="4067175" cy="381000"/>
          </a:xfrm>
          <a:prstGeom prst="rect">
            <a:avLst/>
          </a:prstGeom>
        </p:spPr>
      </p:pic>
      <p:pic>
        <p:nvPicPr>
          <p:cNvPr id="5" name="Picture 4">
            <a:extLst>
              <a:ext uri="{FF2B5EF4-FFF2-40B4-BE49-F238E27FC236}">
                <a16:creationId xmlns:a16="http://schemas.microsoft.com/office/drawing/2014/main" id="{5D472520-3881-4CB8-BA5A-F34FC8950469}"/>
              </a:ext>
            </a:extLst>
          </p:cNvPr>
          <p:cNvPicPr>
            <a:picLocks noChangeAspect="1"/>
          </p:cNvPicPr>
          <p:nvPr/>
        </p:nvPicPr>
        <p:blipFill>
          <a:blip r:embed="rId3"/>
          <a:stretch>
            <a:fillRect/>
          </a:stretch>
        </p:blipFill>
        <p:spPr>
          <a:xfrm>
            <a:off x="6400627" y="4229100"/>
            <a:ext cx="5425027" cy="2538806"/>
          </a:xfrm>
          <a:prstGeom prst="rect">
            <a:avLst/>
          </a:prstGeom>
        </p:spPr>
      </p:pic>
      <p:pic>
        <p:nvPicPr>
          <p:cNvPr id="6" name="Picture 5">
            <a:extLst>
              <a:ext uri="{FF2B5EF4-FFF2-40B4-BE49-F238E27FC236}">
                <a16:creationId xmlns:a16="http://schemas.microsoft.com/office/drawing/2014/main" id="{FD93A5CC-6D3F-4187-AAA0-8C22D6BC97A7}"/>
              </a:ext>
            </a:extLst>
          </p:cNvPr>
          <p:cNvPicPr>
            <a:picLocks noChangeAspect="1"/>
          </p:cNvPicPr>
          <p:nvPr/>
        </p:nvPicPr>
        <p:blipFill>
          <a:blip r:embed="rId4"/>
          <a:stretch>
            <a:fillRect/>
          </a:stretch>
        </p:blipFill>
        <p:spPr>
          <a:xfrm>
            <a:off x="-1" y="4229101"/>
            <a:ext cx="5678497" cy="2620310"/>
          </a:xfrm>
          <a:prstGeom prst="rect">
            <a:avLst/>
          </a:prstGeom>
        </p:spPr>
      </p:pic>
    </p:spTree>
    <p:extLst>
      <p:ext uri="{BB962C8B-B14F-4D97-AF65-F5344CB8AC3E}">
        <p14:creationId xmlns:p14="http://schemas.microsoft.com/office/powerpoint/2010/main" val="1666994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4A545A-EF5B-47CA-B7E0-3243FDA5E52B}"/>
              </a:ext>
            </a:extLst>
          </p:cNvPr>
          <p:cNvPicPr>
            <a:picLocks noChangeAspect="1"/>
          </p:cNvPicPr>
          <p:nvPr/>
        </p:nvPicPr>
        <p:blipFill>
          <a:blip r:embed="rId2"/>
          <a:stretch>
            <a:fillRect/>
          </a:stretch>
        </p:blipFill>
        <p:spPr>
          <a:xfrm>
            <a:off x="8329612" y="452437"/>
            <a:ext cx="2714625" cy="2486025"/>
          </a:xfrm>
          <a:prstGeom prst="rect">
            <a:avLst/>
          </a:prstGeom>
        </p:spPr>
      </p:pic>
      <p:sp>
        <p:nvSpPr>
          <p:cNvPr id="5" name="Rectangle 4">
            <a:extLst>
              <a:ext uri="{FF2B5EF4-FFF2-40B4-BE49-F238E27FC236}">
                <a16:creationId xmlns:a16="http://schemas.microsoft.com/office/drawing/2014/main" id="{AE171547-3C14-4B6F-B4BE-AEE0F2718EB1}"/>
              </a:ext>
            </a:extLst>
          </p:cNvPr>
          <p:cNvSpPr/>
          <p:nvPr/>
        </p:nvSpPr>
        <p:spPr>
          <a:xfrm>
            <a:off x="428624" y="2987010"/>
            <a:ext cx="7019925" cy="369332"/>
          </a:xfrm>
          <a:prstGeom prst="rect">
            <a:avLst/>
          </a:prstGeom>
        </p:spPr>
        <p:txBody>
          <a:bodyPr wrap="square">
            <a:spAutoFit/>
          </a:bodyPr>
          <a:lstStyle/>
          <a:p>
            <a:r>
              <a:rPr lang="en-US" dirty="0"/>
              <a:t>It is easy to see that A is a matrix that finds the average of a sequence:</a:t>
            </a:r>
          </a:p>
        </p:txBody>
      </p:sp>
      <p:pic>
        <p:nvPicPr>
          <p:cNvPr id="6" name="Picture 5">
            <a:extLst>
              <a:ext uri="{FF2B5EF4-FFF2-40B4-BE49-F238E27FC236}">
                <a16:creationId xmlns:a16="http://schemas.microsoft.com/office/drawing/2014/main" id="{B19B571B-A47F-4967-BE76-8848A25F0663}"/>
              </a:ext>
            </a:extLst>
          </p:cNvPr>
          <p:cNvPicPr>
            <a:picLocks noChangeAspect="1"/>
          </p:cNvPicPr>
          <p:nvPr/>
        </p:nvPicPr>
        <p:blipFill>
          <a:blip r:embed="rId3"/>
          <a:stretch>
            <a:fillRect/>
          </a:stretch>
        </p:blipFill>
        <p:spPr>
          <a:xfrm>
            <a:off x="1719264" y="3501659"/>
            <a:ext cx="2838450" cy="371475"/>
          </a:xfrm>
          <a:prstGeom prst="rect">
            <a:avLst/>
          </a:prstGeom>
        </p:spPr>
      </p:pic>
      <p:sp>
        <p:nvSpPr>
          <p:cNvPr id="7" name="Rectangle 6">
            <a:extLst>
              <a:ext uri="{FF2B5EF4-FFF2-40B4-BE49-F238E27FC236}">
                <a16:creationId xmlns:a16="http://schemas.microsoft.com/office/drawing/2014/main" id="{41E5E4C8-F211-40F3-911F-04BCA2396354}"/>
              </a:ext>
            </a:extLst>
          </p:cNvPr>
          <p:cNvSpPr/>
          <p:nvPr/>
        </p:nvSpPr>
        <p:spPr>
          <a:xfrm>
            <a:off x="428624" y="557510"/>
            <a:ext cx="6467475" cy="923330"/>
          </a:xfrm>
          <a:prstGeom prst="rect">
            <a:avLst/>
          </a:prstGeom>
        </p:spPr>
        <p:txBody>
          <a:bodyPr wrap="square">
            <a:spAutoFit/>
          </a:bodyPr>
          <a:lstStyle/>
          <a:p>
            <a:r>
              <a:rPr lang="en-US" dirty="0"/>
              <a:t>Let us write this in terms of matrices. Rather than writing the numbers as a sequence, consider a vector V = [53, 38, 17, 23, 79]</a:t>
            </a:r>
            <a:r>
              <a:rPr lang="en-US" baseline="30000" dirty="0"/>
              <a:t>T</a:t>
            </a:r>
            <a:r>
              <a:rPr lang="en-US" dirty="0"/>
              <a:t> . Now consider the matrix </a:t>
            </a:r>
            <a:r>
              <a:rPr lang="en-US" i="1" dirty="0"/>
              <a:t>A</a:t>
            </a:r>
          </a:p>
        </p:txBody>
      </p:sp>
      <p:sp>
        <p:nvSpPr>
          <p:cNvPr id="8" name="Rectangle 7">
            <a:extLst>
              <a:ext uri="{FF2B5EF4-FFF2-40B4-BE49-F238E27FC236}">
                <a16:creationId xmlns:a16="http://schemas.microsoft.com/office/drawing/2014/main" id="{3AE90D89-0C85-46F9-8F43-C3842FFC6069}"/>
              </a:ext>
            </a:extLst>
          </p:cNvPr>
          <p:cNvSpPr/>
          <p:nvPr/>
        </p:nvSpPr>
        <p:spPr>
          <a:xfrm>
            <a:off x="304800" y="4410760"/>
            <a:ext cx="6096000" cy="646331"/>
          </a:xfrm>
          <a:prstGeom prst="rect">
            <a:avLst/>
          </a:prstGeom>
        </p:spPr>
        <p:txBody>
          <a:bodyPr>
            <a:spAutoFit/>
          </a:bodyPr>
          <a:lstStyle/>
          <a:p>
            <a:endParaRPr lang="en-US" dirty="0"/>
          </a:p>
          <a:p>
            <a:r>
              <a:rPr lang="en-US" dirty="0"/>
              <a:t>In terms of matrices, the formula v′ = −v + 2a becomes</a:t>
            </a:r>
          </a:p>
        </p:txBody>
      </p:sp>
      <p:pic>
        <p:nvPicPr>
          <p:cNvPr id="9" name="Picture 8">
            <a:extLst>
              <a:ext uri="{FF2B5EF4-FFF2-40B4-BE49-F238E27FC236}">
                <a16:creationId xmlns:a16="http://schemas.microsoft.com/office/drawing/2014/main" id="{B42B63EB-606B-411E-BBC1-371C387DBBB6}"/>
              </a:ext>
            </a:extLst>
          </p:cNvPr>
          <p:cNvPicPr>
            <a:picLocks noChangeAspect="1"/>
          </p:cNvPicPr>
          <p:nvPr/>
        </p:nvPicPr>
        <p:blipFill>
          <a:blip r:embed="rId4"/>
          <a:stretch>
            <a:fillRect/>
          </a:stretch>
        </p:blipFill>
        <p:spPr>
          <a:xfrm>
            <a:off x="1423987" y="5082125"/>
            <a:ext cx="3571875" cy="381000"/>
          </a:xfrm>
          <a:prstGeom prst="rect">
            <a:avLst/>
          </a:prstGeom>
        </p:spPr>
      </p:pic>
      <p:cxnSp>
        <p:nvCxnSpPr>
          <p:cNvPr id="3" name="Straight Arrow Connector 2">
            <a:extLst>
              <a:ext uri="{FF2B5EF4-FFF2-40B4-BE49-F238E27FC236}">
                <a16:creationId xmlns:a16="http://schemas.microsoft.com/office/drawing/2014/main" id="{844B970C-F74C-463E-888A-FE3C2741477D}"/>
              </a:ext>
            </a:extLst>
          </p:cNvPr>
          <p:cNvCxnSpPr/>
          <p:nvPr/>
        </p:nvCxnSpPr>
        <p:spPr>
          <a:xfrm>
            <a:off x="3077308" y="1310054"/>
            <a:ext cx="5090746" cy="33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968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CFB974-B531-4908-95EB-62B779B643C0}"/>
              </a:ext>
            </a:extLst>
          </p:cNvPr>
          <p:cNvPicPr>
            <a:picLocks noChangeAspect="1"/>
          </p:cNvPicPr>
          <p:nvPr/>
        </p:nvPicPr>
        <p:blipFill>
          <a:blip r:embed="rId2"/>
          <a:stretch>
            <a:fillRect/>
          </a:stretch>
        </p:blipFill>
        <p:spPr>
          <a:xfrm>
            <a:off x="1814512" y="800100"/>
            <a:ext cx="8086725" cy="5257800"/>
          </a:xfrm>
          <a:prstGeom prst="rect">
            <a:avLst/>
          </a:prstGeom>
        </p:spPr>
      </p:pic>
    </p:spTree>
    <p:extLst>
      <p:ext uri="{BB962C8B-B14F-4D97-AF65-F5344CB8AC3E}">
        <p14:creationId xmlns:p14="http://schemas.microsoft.com/office/powerpoint/2010/main" val="2221869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5888EB-92C6-400D-91A4-EFB9754FA700}"/>
              </a:ext>
            </a:extLst>
          </p:cNvPr>
          <p:cNvSpPr/>
          <p:nvPr/>
        </p:nvSpPr>
        <p:spPr>
          <a:xfrm>
            <a:off x="973014" y="712067"/>
            <a:ext cx="9138140" cy="1200329"/>
          </a:xfrm>
          <a:prstGeom prst="rect">
            <a:avLst/>
          </a:prstGeom>
        </p:spPr>
        <p:txBody>
          <a:bodyPr wrap="square">
            <a:spAutoFit/>
          </a:bodyPr>
          <a:lstStyle/>
          <a:p>
            <a:r>
              <a:rPr lang="en-US" sz="2400" dirty="0"/>
              <a:t>Let us generalize: rather than dealing with five numbers, let us deal with 2</a:t>
            </a:r>
            <a:r>
              <a:rPr lang="en-US" sz="2400" baseline="30000" dirty="0"/>
              <a:t>n</a:t>
            </a:r>
            <a:r>
              <a:rPr lang="en-US" sz="2400" dirty="0"/>
              <a:t> numbers. Given </a:t>
            </a:r>
            <a:r>
              <a:rPr lang="en-US" sz="2400" i="1" dirty="0"/>
              <a:t>n</a:t>
            </a:r>
            <a:r>
              <a:rPr lang="en-US" sz="2400" dirty="0"/>
              <a:t> qubits, there are 2</a:t>
            </a:r>
            <a:r>
              <a:rPr lang="en-US" sz="2400" baseline="30000" dirty="0"/>
              <a:t>n</a:t>
            </a:r>
            <a:r>
              <a:rPr lang="en-US" sz="2400" dirty="0"/>
              <a:t> possible states. A state is a 2</a:t>
            </a:r>
            <a:r>
              <a:rPr lang="en-US" sz="2400" baseline="30000" dirty="0"/>
              <a:t>n</a:t>
            </a:r>
            <a:r>
              <a:rPr lang="en-US" sz="2400" dirty="0"/>
              <a:t> vector. Consider the following 2</a:t>
            </a:r>
            <a:r>
              <a:rPr lang="en-US" sz="2400" baseline="30000" dirty="0"/>
              <a:t>n </a:t>
            </a:r>
            <a:r>
              <a:rPr lang="en-US" sz="2400" dirty="0"/>
              <a:t>-by- 2</a:t>
            </a:r>
            <a:r>
              <a:rPr lang="en-US" sz="2400" baseline="30000" dirty="0"/>
              <a:t>n</a:t>
            </a:r>
            <a:r>
              <a:rPr lang="en-US" sz="2400" dirty="0"/>
              <a:t> matrix:</a:t>
            </a:r>
          </a:p>
        </p:txBody>
      </p:sp>
      <p:pic>
        <p:nvPicPr>
          <p:cNvPr id="5" name="Picture 4">
            <a:extLst>
              <a:ext uri="{FF2B5EF4-FFF2-40B4-BE49-F238E27FC236}">
                <a16:creationId xmlns:a16="http://schemas.microsoft.com/office/drawing/2014/main" id="{3788E7D0-4646-4ACE-917F-5E5C016FD7C6}"/>
              </a:ext>
            </a:extLst>
          </p:cNvPr>
          <p:cNvPicPr>
            <a:picLocks noChangeAspect="1"/>
          </p:cNvPicPr>
          <p:nvPr/>
        </p:nvPicPr>
        <p:blipFill>
          <a:blip r:embed="rId2"/>
          <a:stretch>
            <a:fillRect/>
          </a:stretch>
        </p:blipFill>
        <p:spPr>
          <a:xfrm>
            <a:off x="3261859" y="2326586"/>
            <a:ext cx="3842326" cy="2868403"/>
          </a:xfrm>
          <a:prstGeom prst="rect">
            <a:avLst/>
          </a:prstGeom>
        </p:spPr>
      </p:pic>
    </p:spTree>
    <p:extLst>
      <p:ext uri="{BB962C8B-B14F-4D97-AF65-F5344CB8AC3E}">
        <p14:creationId xmlns:p14="http://schemas.microsoft.com/office/powerpoint/2010/main" val="3295496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A3952F-CECB-4C32-8674-A80701A1E75E}"/>
              </a:ext>
            </a:extLst>
          </p:cNvPr>
          <p:cNvPicPr>
            <a:picLocks noChangeAspect="1"/>
          </p:cNvPicPr>
          <p:nvPr/>
        </p:nvPicPr>
        <p:blipFill>
          <a:blip r:embed="rId2"/>
          <a:stretch>
            <a:fillRect/>
          </a:stretch>
        </p:blipFill>
        <p:spPr>
          <a:xfrm>
            <a:off x="415388" y="272562"/>
            <a:ext cx="8049036" cy="4844561"/>
          </a:xfrm>
          <a:prstGeom prst="rect">
            <a:avLst/>
          </a:prstGeom>
        </p:spPr>
      </p:pic>
      <p:pic>
        <p:nvPicPr>
          <p:cNvPr id="5" name="Picture 4">
            <a:extLst>
              <a:ext uri="{FF2B5EF4-FFF2-40B4-BE49-F238E27FC236}">
                <a16:creationId xmlns:a16="http://schemas.microsoft.com/office/drawing/2014/main" id="{8C00AD29-F96F-4753-A481-E78AA1FA9E18}"/>
              </a:ext>
            </a:extLst>
          </p:cNvPr>
          <p:cNvPicPr>
            <a:picLocks noChangeAspect="1"/>
          </p:cNvPicPr>
          <p:nvPr/>
        </p:nvPicPr>
        <p:blipFill>
          <a:blip r:embed="rId3"/>
          <a:stretch>
            <a:fillRect/>
          </a:stretch>
        </p:blipFill>
        <p:spPr>
          <a:xfrm>
            <a:off x="415388" y="5348896"/>
            <a:ext cx="8112735" cy="1166206"/>
          </a:xfrm>
          <a:prstGeom prst="rect">
            <a:avLst/>
          </a:prstGeom>
        </p:spPr>
      </p:pic>
      <p:sp>
        <p:nvSpPr>
          <p:cNvPr id="6" name="Rectangle 5">
            <a:extLst>
              <a:ext uri="{FF2B5EF4-FFF2-40B4-BE49-F238E27FC236}">
                <a16:creationId xmlns:a16="http://schemas.microsoft.com/office/drawing/2014/main" id="{FB1E23B5-BA44-410C-9E9E-E18B5D4E6F9A}"/>
              </a:ext>
            </a:extLst>
          </p:cNvPr>
          <p:cNvSpPr/>
          <p:nvPr/>
        </p:nvSpPr>
        <p:spPr>
          <a:xfrm>
            <a:off x="8911779" y="2162725"/>
            <a:ext cx="2212730" cy="2462213"/>
          </a:xfrm>
          <a:prstGeom prst="rect">
            <a:avLst/>
          </a:prstGeom>
        </p:spPr>
        <p:txBody>
          <a:bodyPr wrap="square">
            <a:spAutoFit/>
          </a:bodyPr>
          <a:lstStyle/>
          <a:p>
            <a:r>
              <a:rPr lang="en-US" sz="1400" dirty="0"/>
              <a:t>When considered separately, phase inversion and inversion about the mean are each innocuous operations. </a:t>
            </a:r>
          </a:p>
          <a:p>
            <a:r>
              <a:rPr lang="en-US" sz="1400" dirty="0"/>
              <a:t>However, when combined, they are a very powerful operation that separates the amplitude of the desired state from those of all the other states.</a:t>
            </a:r>
          </a:p>
        </p:txBody>
      </p:sp>
      <p:sp>
        <p:nvSpPr>
          <p:cNvPr id="2" name="Arrow: Right 1">
            <a:extLst>
              <a:ext uri="{FF2B5EF4-FFF2-40B4-BE49-F238E27FC236}">
                <a16:creationId xmlns:a16="http://schemas.microsoft.com/office/drawing/2014/main" id="{84A325E4-96BD-4605-990D-F98B04D38D89}"/>
              </a:ext>
            </a:extLst>
          </p:cNvPr>
          <p:cNvSpPr/>
          <p:nvPr/>
        </p:nvSpPr>
        <p:spPr>
          <a:xfrm rot="2157804">
            <a:off x="-87516" y="2713367"/>
            <a:ext cx="1127568" cy="254977"/>
          </a:xfrm>
          <a:prstGeom prst="rightArrow">
            <a:avLst/>
          </a:prstGeom>
          <a:solidFill>
            <a:srgbClr val="FFFF00"/>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C7AF2E4-689E-42A7-B97A-5D357858A4F1}"/>
              </a:ext>
            </a:extLst>
          </p:cNvPr>
          <p:cNvSpPr/>
          <p:nvPr/>
        </p:nvSpPr>
        <p:spPr>
          <a:xfrm rot="8213486">
            <a:off x="6923824" y="2713367"/>
            <a:ext cx="1127568" cy="254977"/>
          </a:xfrm>
          <a:prstGeom prst="rightArrow">
            <a:avLst/>
          </a:prstGeom>
          <a:solidFill>
            <a:srgbClr val="FFFF00"/>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B3B4EEA-3B0E-4275-97AD-4B3202B6032C}"/>
              </a:ext>
            </a:extLst>
          </p:cNvPr>
          <p:cNvPicPr>
            <a:picLocks noChangeAspect="1"/>
          </p:cNvPicPr>
          <p:nvPr/>
        </p:nvPicPr>
        <p:blipFill>
          <a:blip r:embed="rId4"/>
          <a:stretch>
            <a:fillRect/>
          </a:stretch>
        </p:blipFill>
        <p:spPr>
          <a:xfrm>
            <a:off x="8982806" y="5725624"/>
            <a:ext cx="3062656" cy="894375"/>
          </a:xfrm>
          <a:prstGeom prst="rect">
            <a:avLst/>
          </a:prstGeom>
        </p:spPr>
      </p:pic>
      <p:sp>
        <p:nvSpPr>
          <p:cNvPr id="8" name="TextBox 7">
            <a:extLst>
              <a:ext uri="{FF2B5EF4-FFF2-40B4-BE49-F238E27FC236}">
                <a16:creationId xmlns:a16="http://schemas.microsoft.com/office/drawing/2014/main" id="{9C4BE907-1FE6-48CC-8D00-0FF0384072C2}"/>
              </a:ext>
            </a:extLst>
          </p:cNvPr>
          <p:cNvSpPr txBox="1"/>
          <p:nvPr/>
        </p:nvSpPr>
        <p:spPr>
          <a:xfrm>
            <a:off x="9290537" y="5417847"/>
            <a:ext cx="2640625" cy="307777"/>
          </a:xfrm>
          <a:prstGeom prst="rect">
            <a:avLst/>
          </a:prstGeom>
          <a:noFill/>
        </p:spPr>
        <p:txBody>
          <a:bodyPr wrap="square" rtlCol="0">
            <a:spAutoFit/>
          </a:bodyPr>
          <a:lstStyle/>
          <a:p>
            <a:r>
              <a:rPr lang="en-US" sz="1400" dirty="0"/>
              <a:t>For n=2, shown only first element</a:t>
            </a:r>
          </a:p>
        </p:txBody>
      </p:sp>
      <p:sp>
        <p:nvSpPr>
          <p:cNvPr id="9" name="Rectangle 8">
            <a:extLst>
              <a:ext uri="{FF2B5EF4-FFF2-40B4-BE49-F238E27FC236}">
                <a16:creationId xmlns:a16="http://schemas.microsoft.com/office/drawing/2014/main" id="{37976C7E-B64B-468B-B776-845B92E7E671}"/>
              </a:ext>
            </a:extLst>
          </p:cNvPr>
          <p:cNvSpPr/>
          <p:nvPr/>
        </p:nvSpPr>
        <p:spPr>
          <a:xfrm>
            <a:off x="8911779" y="5348896"/>
            <a:ext cx="3195229" cy="12711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728FC90-EA58-4965-A7F7-C00E5AA20859}"/>
              </a:ext>
            </a:extLst>
          </p:cNvPr>
          <p:cNvSpPr/>
          <p:nvPr/>
        </p:nvSpPr>
        <p:spPr>
          <a:xfrm>
            <a:off x="1336431" y="6145823"/>
            <a:ext cx="7513802" cy="493160"/>
          </a:xfrm>
          <a:custGeom>
            <a:avLst/>
            <a:gdLst>
              <a:gd name="connsiteX0" fmla="*/ 0 w 6646984"/>
              <a:gd name="connsiteY0" fmla="*/ 0 h 493160"/>
              <a:gd name="connsiteX1" fmla="*/ 1459523 w 6646984"/>
              <a:gd name="connsiteY1" fmla="*/ 483577 h 493160"/>
              <a:gd name="connsiteX2" fmla="*/ 6646984 w 6646984"/>
              <a:gd name="connsiteY2" fmla="*/ 334108 h 493160"/>
              <a:gd name="connsiteX3" fmla="*/ 6646984 w 6646984"/>
              <a:gd name="connsiteY3" fmla="*/ 334108 h 493160"/>
            </a:gdLst>
            <a:ahLst/>
            <a:cxnLst>
              <a:cxn ang="0">
                <a:pos x="connsiteX0" y="connsiteY0"/>
              </a:cxn>
              <a:cxn ang="0">
                <a:pos x="connsiteX1" y="connsiteY1"/>
              </a:cxn>
              <a:cxn ang="0">
                <a:pos x="connsiteX2" y="connsiteY2"/>
              </a:cxn>
              <a:cxn ang="0">
                <a:pos x="connsiteX3" y="connsiteY3"/>
              </a:cxn>
            </a:cxnLst>
            <a:rect l="l" t="t" r="r" b="b"/>
            <a:pathLst>
              <a:path w="6646984" h="493160">
                <a:moveTo>
                  <a:pt x="0" y="0"/>
                </a:moveTo>
                <a:cubicBezTo>
                  <a:pt x="175846" y="213946"/>
                  <a:pt x="351692" y="427892"/>
                  <a:pt x="1459523" y="483577"/>
                </a:cubicBezTo>
                <a:cubicBezTo>
                  <a:pt x="2567354" y="539262"/>
                  <a:pt x="6646984" y="334108"/>
                  <a:pt x="6646984" y="334108"/>
                </a:cubicBezTo>
                <a:lnTo>
                  <a:pt x="6646984" y="334108"/>
                </a:lnTo>
              </a:path>
            </a:pathLst>
          </a:custGeom>
          <a:noFill/>
          <a:ln w="19050">
            <a:solidFill>
              <a:srgbClr val="FF0000"/>
            </a:solidFill>
            <a:headEnd type="none"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4754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F488-1199-4A67-8A6A-0CC29041DD7B}"/>
              </a:ext>
            </a:extLst>
          </p:cNvPr>
          <p:cNvSpPr>
            <a:spLocks noGrp="1"/>
          </p:cNvSpPr>
          <p:nvPr>
            <p:ph type="title"/>
          </p:nvPr>
        </p:nvSpPr>
        <p:spPr/>
        <p:txBody>
          <a:bodyPr/>
          <a:lstStyle/>
          <a:p>
            <a:r>
              <a:rPr lang="en-US"/>
              <a:t>An Example</a:t>
            </a:r>
            <a:endParaRPr lang="en-US" dirty="0"/>
          </a:p>
        </p:txBody>
      </p:sp>
      <p:pic>
        <p:nvPicPr>
          <p:cNvPr id="4" name="Picture 3">
            <a:extLst>
              <a:ext uri="{FF2B5EF4-FFF2-40B4-BE49-F238E27FC236}">
                <a16:creationId xmlns:a16="http://schemas.microsoft.com/office/drawing/2014/main" id="{08EB09E3-A094-426E-B454-1901E16B0C87}"/>
              </a:ext>
            </a:extLst>
          </p:cNvPr>
          <p:cNvPicPr>
            <a:picLocks noChangeAspect="1"/>
          </p:cNvPicPr>
          <p:nvPr/>
        </p:nvPicPr>
        <p:blipFill>
          <a:blip r:embed="rId2"/>
          <a:stretch>
            <a:fillRect/>
          </a:stretch>
        </p:blipFill>
        <p:spPr>
          <a:xfrm>
            <a:off x="3634154" y="1904816"/>
            <a:ext cx="2105025" cy="409575"/>
          </a:xfrm>
          <a:prstGeom prst="rect">
            <a:avLst/>
          </a:prstGeom>
        </p:spPr>
      </p:pic>
      <p:sp>
        <p:nvSpPr>
          <p:cNvPr id="5" name="Rectangle 4">
            <a:extLst>
              <a:ext uri="{FF2B5EF4-FFF2-40B4-BE49-F238E27FC236}">
                <a16:creationId xmlns:a16="http://schemas.microsoft.com/office/drawing/2014/main" id="{2106E33E-0154-4DAA-95E8-4F6C240508B9}"/>
              </a:ext>
            </a:extLst>
          </p:cNvPr>
          <p:cNvSpPr/>
          <p:nvPr/>
        </p:nvSpPr>
        <p:spPr>
          <a:xfrm>
            <a:off x="187570" y="1633934"/>
            <a:ext cx="5908430" cy="646331"/>
          </a:xfrm>
          <a:prstGeom prst="rect">
            <a:avLst/>
          </a:prstGeom>
        </p:spPr>
        <p:txBody>
          <a:bodyPr wrap="square">
            <a:spAutoFit/>
          </a:bodyPr>
          <a:lstStyle/>
          <a:p>
            <a:r>
              <a:rPr lang="en-US" dirty="0"/>
              <a:t>Let us do an example that shows how both these techniques work together. Consider the vector</a:t>
            </a:r>
          </a:p>
        </p:txBody>
      </p:sp>
      <p:sp>
        <p:nvSpPr>
          <p:cNvPr id="10" name="Rectangle 9">
            <a:extLst>
              <a:ext uri="{FF2B5EF4-FFF2-40B4-BE49-F238E27FC236}">
                <a16:creationId xmlns:a16="http://schemas.microsoft.com/office/drawing/2014/main" id="{96574720-224D-4CA7-9757-CA3E5C653A46}"/>
              </a:ext>
            </a:extLst>
          </p:cNvPr>
          <p:cNvSpPr/>
          <p:nvPr/>
        </p:nvSpPr>
        <p:spPr>
          <a:xfrm>
            <a:off x="187570" y="2474502"/>
            <a:ext cx="6096000" cy="1200329"/>
          </a:xfrm>
          <a:prstGeom prst="rect">
            <a:avLst/>
          </a:prstGeom>
        </p:spPr>
        <p:txBody>
          <a:bodyPr>
            <a:spAutoFit/>
          </a:bodyPr>
          <a:lstStyle/>
          <a:p>
            <a:r>
              <a:rPr lang="en-US" dirty="0"/>
              <a:t>We are always going to perform a phase inversion to the fourth of the five numbers. There is no difference between the fourth number and all the other numbers. We start by doing a phase inversion to the fourth number and get</a:t>
            </a:r>
          </a:p>
        </p:txBody>
      </p:sp>
      <p:pic>
        <p:nvPicPr>
          <p:cNvPr id="11" name="Picture 10">
            <a:extLst>
              <a:ext uri="{FF2B5EF4-FFF2-40B4-BE49-F238E27FC236}">
                <a16:creationId xmlns:a16="http://schemas.microsoft.com/office/drawing/2014/main" id="{1E47F0A4-E4F0-42F1-92E8-A792BB3F2269}"/>
              </a:ext>
            </a:extLst>
          </p:cNvPr>
          <p:cNvPicPr>
            <a:picLocks noChangeAspect="1"/>
          </p:cNvPicPr>
          <p:nvPr/>
        </p:nvPicPr>
        <p:blipFill>
          <a:blip r:embed="rId3"/>
          <a:stretch>
            <a:fillRect/>
          </a:stretch>
        </p:blipFill>
        <p:spPr>
          <a:xfrm>
            <a:off x="3997570" y="3358574"/>
            <a:ext cx="2286000" cy="381000"/>
          </a:xfrm>
          <a:prstGeom prst="rect">
            <a:avLst/>
          </a:prstGeom>
        </p:spPr>
      </p:pic>
      <p:sp>
        <p:nvSpPr>
          <p:cNvPr id="12" name="Rectangle 11">
            <a:extLst>
              <a:ext uri="{FF2B5EF4-FFF2-40B4-BE49-F238E27FC236}">
                <a16:creationId xmlns:a16="http://schemas.microsoft.com/office/drawing/2014/main" id="{E0A44109-A708-4F6D-97EA-FAB9A16C69A3}"/>
              </a:ext>
            </a:extLst>
          </p:cNvPr>
          <p:cNvSpPr/>
          <p:nvPr/>
        </p:nvSpPr>
        <p:spPr>
          <a:xfrm>
            <a:off x="187570" y="3941244"/>
            <a:ext cx="6096000" cy="646331"/>
          </a:xfrm>
          <a:prstGeom prst="rect">
            <a:avLst/>
          </a:prstGeom>
        </p:spPr>
        <p:txBody>
          <a:bodyPr>
            <a:spAutoFit/>
          </a:bodyPr>
          <a:lstStyle/>
          <a:p>
            <a:r>
              <a:rPr lang="en-US" dirty="0"/>
              <a:t>The average of these five numbers is a = 6. Calculating the inversion about the mean we get</a:t>
            </a:r>
          </a:p>
        </p:txBody>
      </p:sp>
      <p:pic>
        <p:nvPicPr>
          <p:cNvPr id="13" name="Picture 12">
            <a:extLst>
              <a:ext uri="{FF2B5EF4-FFF2-40B4-BE49-F238E27FC236}">
                <a16:creationId xmlns:a16="http://schemas.microsoft.com/office/drawing/2014/main" id="{9E388F66-0A7C-48C2-91B7-561846240D4F}"/>
              </a:ext>
            </a:extLst>
          </p:cNvPr>
          <p:cNvPicPr>
            <a:picLocks noChangeAspect="1"/>
          </p:cNvPicPr>
          <p:nvPr/>
        </p:nvPicPr>
        <p:blipFill>
          <a:blip r:embed="rId4"/>
          <a:stretch>
            <a:fillRect/>
          </a:stretch>
        </p:blipFill>
        <p:spPr>
          <a:xfrm>
            <a:off x="978145" y="4623646"/>
            <a:ext cx="4162425" cy="1400175"/>
          </a:xfrm>
          <a:prstGeom prst="rect">
            <a:avLst/>
          </a:prstGeom>
        </p:spPr>
      </p:pic>
      <p:sp>
        <p:nvSpPr>
          <p:cNvPr id="14" name="Rectangle 13">
            <a:extLst>
              <a:ext uri="{FF2B5EF4-FFF2-40B4-BE49-F238E27FC236}">
                <a16:creationId xmlns:a16="http://schemas.microsoft.com/office/drawing/2014/main" id="{A0DF16FA-EDB0-4C14-8CC9-CE06BDC2C858}"/>
              </a:ext>
            </a:extLst>
          </p:cNvPr>
          <p:cNvSpPr/>
          <p:nvPr/>
        </p:nvSpPr>
        <p:spPr>
          <a:xfrm>
            <a:off x="6719030" y="180459"/>
            <a:ext cx="3150093" cy="369332"/>
          </a:xfrm>
          <a:prstGeom prst="rect">
            <a:avLst/>
          </a:prstGeom>
        </p:spPr>
        <p:txBody>
          <a:bodyPr wrap="none">
            <a:spAutoFit/>
          </a:bodyPr>
          <a:lstStyle/>
          <a:p>
            <a:r>
              <a:rPr lang="en-US" dirty="0"/>
              <a:t>Thus, our five numbers become</a:t>
            </a:r>
          </a:p>
        </p:txBody>
      </p:sp>
      <p:pic>
        <p:nvPicPr>
          <p:cNvPr id="15" name="Picture 14">
            <a:extLst>
              <a:ext uri="{FF2B5EF4-FFF2-40B4-BE49-F238E27FC236}">
                <a16:creationId xmlns:a16="http://schemas.microsoft.com/office/drawing/2014/main" id="{31429F88-F577-41EB-8278-A6481BACA104}"/>
              </a:ext>
            </a:extLst>
          </p:cNvPr>
          <p:cNvPicPr>
            <a:picLocks noChangeAspect="1"/>
          </p:cNvPicPr>
          <p:nvPr/>
        </p:nvPicPr>
        <p:blipFill>
          <a:blip r:embed="rId5"/>
          <a:stretch>
            <a:fillRect/>
          </a:stretch>
        </p:blipFill>
        <p:spPr>
          <a:xfrm>
            <a:off x="9806599" y="197775"/>
            <a:ext cx="1609725" cy="352425"/>
          </a:xfrm>
          <a:prstGeom prst="rect">
            <a:avLst/>
          </a:prstGeom>
        </p:spPr>
      </p:pic>
      <p:sp>
        <p:nvSpPr>
          <p:cNvPr id="16" name="Rectangle 15">
            <a:extLst>
              <a:ext uri="{FF2B5EF4-FFF2-40B4-BE49-F238E27FC236}">
                <a16:creationId xmlns:a16="http://schemas.microsoft.com/office/drawing/2014/main" id="{304D2D75-B698-4AF3-A937-A8E13BB56453}"/>
              </a:ext>
            </a:extLst>
          </p:cNvPr>
          <p:cNvSpPr/>
          <p:nvPr/>
        </p:nvSpPr>
        <p:spPr>
          <a:xfrm>
            <a:off x="6719030" y="785147"/>
            <a:ext cx="5285400" cy="1200329"/>
          </a:xfrm>
          <a:prstGeom prst="rect">
            <a:avLst/>
          </a:prstGeom>
        </p:spPr>
        <p:txBody>
          <a:bodyPr wrap="square">
            <a:spAutoFit/>
          </a:bodyPr>
          <a:lstStyle/>
          <a:p>
            <a:r>
              <a:rPr lang="en-US" dirty="0"/>
              <a:t>The difference between the fourth element and all the others is 22 − 2 = 20. Let us do these two operations again to our five numbers. Another phase inversion on the fourth element gives us</a:t>
            </a:r>
          </a:p>
        </p:txBody>
      </p:sp>
      <p:pic>
        <p:nvPicPr>
          <p:cNvPr id="17" name="Picture 16">
            <a:extLst>
              <a:ext uri="{FF2B5EF4-FFF2-40B4-BE49-F238E27FC236}">
                <a16:creationId xmlns:a16="http://schemas.microsoft.com/office/drawing/2014/main" id="{9E60296E-8602-4EC4-B455-6A2F1BD2F287}"/>
              </a:ext>
            </a:extLst>
          </p:cNvPr>
          <p:cNvPicPr>
            <a:picLocks noChangeAspect="1"/>
          </p:cNvPicPr>
          <p:nvPr/>
        </p:nvPicPr>
        <p:blipFill>
          <a:blip r:embed="rId6"/>
          <a:stretch>
            <a:fillRect/>
          </a:stretch>
        </p:blipFill>
        <p:spPr>
          <a:xfrm>
            <a:off x="9542584" y="1602628"/>
            <a:ext cx="1781175" cy="400050"/>
          </a:xfrm>
          <a:prstGeom prst="rect">
            <a:avLst/>
          </a:prstGeom>
        </p:spPr>
      </p:pic>
      <p:sp>
        <p:nvSpPr>
          <p:cNvPr id="18" name="Rectangle 17">
            <a:extLst>
              <a:ext uri="{FF2B5EF4-FFF2-40B4-BE49-F238E27FC236}">
                <a16:creationId xmlns:a16="http://schemas.microsoft.com/office/drawing/2014/main" id="{24442274-B655-4A1E-9B55-30644DE89595}"/>
              </a:ext>
            </a:extLst>
          </p:cNvPr>
          <p:cNvSpPr/>
          <p:nvPr/>
        </p:nvSpPr>
        <p:spPr>
          <a:xfrm>
            <a:off x="6719030" y="2109603"/>
            <a:ext cx="5216769" cy="646331"/>
          </a:xfrm>
          <a:prstGeom prst="rect">
            <a:avLst/>
          </a:prstGeom>
        </p:spPr>
        <p:txBody>
          <a:bodyPr wrap="square">
            <a:spAutoFit/>
          </a:bodyPr>
          <a:lstStyle/>
          <a:p>
            <a:r>
              <a:rPr lang="en-US" dirty="0"/>
              <a:t>The average of these numbers is a = −2.8. Calculating the inversion about the mean we get</a:t>
            </a:r>
          </a:p>
        </p:txBody>
      </p:sp>
      <p:pic>
        <p:nvPicPr>
          <p:cNvPr id="19" name="Picture 18">
            <a:extLst>
              <a:ext uri="{FF2B5EF4-FFF2-40B4-BE49-F238E27FC236}">
                <a16:creationId xmlns:a16="http://schemas.microsoft.com/office/drawing/2014/main" id="{49704FC0-FAE6-4326-BCDC-6791845BBE89}"/>
              </a:ext>
            </a:extLst>
          </p:cNvPr>
          <p:cNvPicPr>
            <a:picLocks noChangeAspect="1"/>
          </p:cNvPicPr>
          <p:nvPr/>
        </p:nvPicPr>
        <p:blipFill>
          <a:blip r:embed="rId7"/>
          <a:stretch>
            <a:fillRect/>
          </a:stretch>
        </p:blipFill>
        <p:spPr>
          <a:xfrm>
            <a:off x="6990005" y="2749517"/>
            <a:ext cx="4743450" cy="1352550"/>
          </a:xfrm>
          <a:prstGeom prst="rect">
            <a:avLst/>
          </a:prstGeom>
        </p:spPr>
      </p:pic>
      <p:sp>
        <p:nvSpPr>
          <p:cNvPr id="20" name="Rectangle 19">
            <a:extLst>
              <a:ext uri="{FF2B5EF4-FFF2-40B4-BE49-F238E27FC236}">
                <a16:creationId xmlns:a16="http://schemas.microsoft.com/office/drawing/2014/main" id="{D09966AD-D40A-412A-98AD-098ECD03FD13}"/>
              </a:ext>
            </a:extLst>
          </p:cNvPr>
          <p:cNvSpPr/>
          <p:nvPr/>
        </p:nvSpPr>
        <p:spPr>
          <a:xfrm>
            <a:off x="6719030" y="4372649"/>
            <a:ext cx="3352071" cy="369332"/>
          </a:xfrm>
          <a:prstGeom prst="rect">
            <a:avLst/>
          </a:prstGeom>
        </p:spPr>
        <p:txBody>
          <a:bodyPr wrap="square">
            <a:spAutoFit/>
          </a:bodyPr>
          <a:lstStyle/>
          <a:p>
            <a:r>
              <a:rPr lang="en-US" dirty="0"/>
              <a:t> Hence, our five numbers become</a:t>
            </a:r>
          </a:p>
        </p:txBody>
      </p:sp>
      <p:pic>
        <p:nvPicPr>
          <p:cNvPr id="21" name="Picture 20">
            <a:extLst>
              <a:ext uri="{FF2B5EF4-FFF2-40B4-BE49-F238E27FC236}">
                <a16:creationId xmlns:a16="http://schemas.microsoft.com/office/drawing/2014/main" id="{E9BDCEA5-184E-4674-93B3-81B02AA7E855}"/>
              </a:ext>
            </a:extLst>
          </p:cNvPr>
          <p:cNvPicPr>
            <a:picLocks noChangeAspect="1"/>
          </p:cNvPicPr>
          <p:nvPr/>
        </p:nvPicPr>
        <p:blipFill>
          <a:blip r:embed="rId8"/>
          <a:stretch>
            <a:fillRect/>
          </a:stretch>
        </p:blipFill>
        <p:spPr>
          <a:xfrm>
            <a:off x="7526215" y="4741981"/>
            <a:ext cx="3343275" cy="371475"/>
          </a:xfrm>
          <a:prstGeom prst="rect">
            <a:avLst/>
          </a:prstGeom>
        </p:spPr>
      </p:pic>
      <p:sp>
        <p:nvSpPr>
          <p:cNvPr id="22" name="Rectangle 21">
            <a:extLst>
              <a:ext uri="{FF2B5EF4-FFF2-40B4-BE49-F238E27FC236}">
                <a16:creationId xmlns:a16="http://schemas.microsoft.com/office/drawing/2014/main" id="{D9EE0345-9063-4885-A9BD-3CE3942063A5}"/>
              </a:ext>
            </a:extLst>
          </p:cNvPr>
          <p:cNvSpPr/>
          <p:nvPr/>
        </p:nvSpPr>
        <p:spPr>
          <a:xfrm>
            <a:off x="6719030" y="5482788"/>
            <a:ext cx="5285400" cy="1200329"/>
          </a:xfrm>
          <a:prstGeom prst="rect">
            <a:avLst/>
          </a:prstGeom>
        </p:spPr>
        <p:txBody>
          <a:bodyPr wrap="square">
            <a:spAutoFit/>
          </a:bodyPr>
          <a:lstStyle/>
          <a:p>
            <a:r>
              <a:rPr lang="en-US" dirty="0"/>
              <a:t>The difference between the fourth element and all the others is 16.4 + 7.6 = 24. We have further separated the numbers. This was all done with unitary operations.	</a:t>
            </a:r>
          </a:p>
        </p:txBody>
      </p:sp>
    </p:spTree>
    <p:extLst>
      <p:ext uri="{BB962C8B-B14F-4D97-AF65-F5344CB8AC3E}">
        <p14:creationId xmlns:p14="http://schemas.microsoft.com/office/powerpoint/2010/main" val="529843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0495C7-45E4-45C4-B7E0-2522DAC8265B}"/>
              </a:ext>
            </a:extLst>
          </p:cNvPr>
          <p:cNvPicPr>
            <a:picLocks noChangeAspect="1"/>
          </p:cNvPicPr>
          <p:nvPr/>
        </p:nvPicPr>
        <p:blipFill>
          <a:blip r:embed="rId2"/>
          <a:stretch>
            <a:fillRect/>
          </a:stretch>
        </p:blipFill>
        <p:spPr>
          <a:xfrm>
            <a:off x="372575" y="243620"/>
            <a:ext cx="6999776" cy="1676205"/>
          </a:xfrm>
          <a:prstGeom prst="rect">
            <a:avLst/>
          </a:prstGeom>
        </p:spPr>
      </p:pic>
      <p:pic>
        <p:nvPicPr>
          <p:cNvPr id="2" name="Picture 1">
            <a:extLst>
              <a:ext uri="{FF2B5EF4-FFF2-40B4-BE49-F238E27FC236}">
                <a16:creationId xmlns:a16="http://schemas.microsoft.com/office/drawing/2014/main" id="{490520E0-A374-479B-87EA-C330DED4F974}"/>
              </a:ext>
            </a:extLst>
          </p:cNvPr>
          <p:cNvPicPr>
            <a:picLocks noChangeAspect="1"/>
          </p:cNvPicPr>
          <p:nvPr/>
        </p:nvPicPr>
        <p:blipFill>
          <a:blip r:embed="rId3"/>
          <a:stretch>
            <a:fillRect/>
          </a:stretch>
        </p:blipFill>
        <p:spPr>
          <a:xfrm>
            <a:off x="5571760" y="1905000"/>
            <a:ext cx="6338281" cy="4743450"/>
          </a:xfrm>
          <a:prstGeom prst="rect">
            <a:avLst/>
          </a:prstGeom>
        </p:spPr>
      </p:pic>
    </p:spTree>
    <p:extLst>
      <p:ext uri="{BB962C8B-B14F-4D97-AF65-F5344CB8AC3E}">
        <p14:creationId xmlns:p14="http://schemas.microsoft.com/office/powerpoint/2010/main" val="1406210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A00E5-49A2-4239-B735-6012A1371CEA}"/>
              </a:ext>
            </a:extLst>
          </p:cNvPr>
          <p:cNvSpPr>
            <a:spLocks noGrp="1"/>
          </p:cNvSpPr>
          <p:nvPr>
            <p:ph idx="1"/>
          </p:nvPr>
        </p:nvSpPr>
        <p:spPr>
          <a:xfrm>
            <a:off x="838200" y="1023582"/>
            <a:ext cx="10515600" cy="5153381"/>
          </a:xfrm>
        </p:spPr>
        <p:txBody>
          <a:bodyPr>
            <a:normAutofit fontScale="77500" lnSpcReduction="20000"/>
          </a:bodyPr>
          <a:lstStyle/>
          <a:p>
            <a:r>
              <a:rPr lang="en-US" dirty="0"/>
              <a:t>At first sight, you may think that Grover's algorithm does not seem too useful. You can find a certain quantum state, but only after you know some oracle function. But if you have the oracle function, is it not already clear what the outcome of the algorithm will be? In the case of searching through a database, you are absolutely right. However, there are some cases in which it is not readily clear from the oracle function what the outcome will be.</a:t>
            </a:r>
          </a:p>
          <a:p>
            <a:r>
              <a:rPr lang="en-US" dirty="0"/>
              <a:t>Consider for example the SHA256 algorithm, which is used for example as the </a:t>
            </a:r>
            <a:r>
              <a:rPr lang="en-US" b="1" dirty="0"/>
              <a:t>proof of work</a:t>
            </a:r>
            <a:r>
              <a:rPr lang="en-US" dirty="0"/>
              <a:t> algorithm in several cryptocurrencies. SHA256 is a one-way function that hashes the input that is given. As a result, the output looks completely random. The objective in proof of work is to find some input that results in a given output. Since it is a one-way function, the desired input cannot directly be deduced from the output. Using Grover’s algorithm, the outcome of all possible input states can be checked simultaneously. The algorithm then increases the amplitude of the input states that give the desired output.</a:t>
            </a:r>
          </a:p>
          <a:p>
            <a:r>
              <a:rPr lang="en-US" dirty="0"/>
              <a:t>That way, an appropriate input state can be found way quicker than by classical brute forcing.</a:t>
            </a:r>
          </a:p>
          <a:p>
            <a:r>
              <a:rPr lang="en-US" dirty="0"/>
              <a:t>Hint:  Oracle for    </a:t>
            </a:r>
            <a:r>
              <a:rPr lang="en-US" sz="2100" dirty="0"/>
              <a:t>0000000xxxxxxxxxxxxxxxxxxxxxxxxxxxxxxx </a:t>
            </a:r>
            <a:r>
              <a:rPr lang="en-US" dirty="0"/>
              <a:t>   where x is either 0 or 1 (</a:t>
            </a:r>
            <a:r>
              <a:rPr lang="en-US" b="1" dirty="0"/>
              <a:t>proof of work!</a:t>
            </a:r>
            <a:r>
              <a:rPr lang="en-US" dirty="0"/>
              <a:t>). The problem is to build the Oracle.</a:t>
            </a:r>
          </a:p>
          <a:p>
            <a:r>
              <a:rPr lang="en-US" dirty="0"/>
              <a:t>Hint: Salt in passwords + password = </a:t>
            </a:r>
            <a:r>
              <a:rPr lang="en-US"/>
              <a:t>hashed password</a:t>
            </a:r>
            <a:endParaRPr lang="en-US" dirty="0"/>
          </a:p>
        </p:txBody>
      </p:sp>
      <p:sp>
        <p:nvSpPr>
          <p:cNvPr id="2" name="TextBox 1">
            <a:extLst>
              <a:ext uri="{FF2B5EF4-FFF2-40B4-BE49-F238E27FC236}">
                <a16:creationId xmlns:a16="http://schemas.microsoft.com/office/drawing/2014/main" id="{FD350870-93BA-4067-837E-1DF7B47A684F}"/>
              </a:ext>
            </a:extLst>
          </p:cNvPr>
          <p:cNvSpPr txBox="1"/>
          <p:nvPr/>
        </p:nvSpPr>
        <p:spPr>
          <a:xfrm>
            <a:off x="8896810" y="6176963"/>
            <a:ext cx="2704011" cy="369332"/>
          </a:xfrm>
          <a:prstGeom prst="rect">
            <a:avLst/>
          </a:prstGeom>
          <a:noFill/>
        </p:spPr>
        <p:txBody>
          <a:bodyPr wrap="square" rtlCol="0">
            <a:spAutoFit/>
          </a:bodyPr>
          <a:lstStyle/>
          <a:p>
            <a:r>
              <a:rPr lang="en-US" dirty="0">
                <a:highlight>
                  <a:srgbClr val="FFFF00"/>
                </a:highlight>
              </a:rPr>
              <a:t>Read: GroverOracles.pdf</a:t>
            </a:r>
          </a:p>
        </p:txBody>
      </p:sp>
    </p:spTree>
    <p:extLst>
      <p:ext uri="{BB962C8B-B14F-4D97-AF65-F5344CB8AC3E}">
        <p14:creationId xmlns:p14="http://schemas.microsoft.com/office/powerpoint/2010/main" val="152605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03295-8616-458E-BBEE-A105851F6779}"/>
              </a:ext>
            </a:extLst>
          </p:cNvPr>
          <p:cNvSpPr>
            <a:spLocks noGrp="1"/>
          </p:cNvSpPr>
          <p:nvPr>
            <p:ph type="title"/>
          </p:nvPr>
        </p:nvSpPr>
        <p:spPr/>
        <p:txBody>
          <a:bodyPr/>
          <a:lstStyle/>
          <a:p>
            <a:r>
              <a:rPr lang="en-US" dirty="0" err="1"/>
              <a:t>Lov</a:t>
            </a:r>
            <a:r>
              <a:rPr lang="en-US" dirty="0"/>
              <a:t> K. Grover</a:t>
            </a:r>
          </a:p>
        </p:txBody>
      </p:sp>
      <p:sp>
        <p:nvSpPr>
          <p:cNvPr id="3" name="Content Placeholder 2">
            <a:extLst>
              <a:ext uri="{FF2B5EF4-FFF2-40B4-BE49-F238E27FC236}">
                <a16:creationId xmlns:a16="http://schemas.microsoft.com/office/drawing/2014/main" id="{AA0021DE-FE31-44EF-8752-E41DBCB3166C}"/>
              </a:ext>
            </a:extLst>
          </p:cNvPr>
          <p:cNvSpPr>
            <a:spLocks noGrp="1"/>
          </p:cNvSpPr>
          <p:nvPr>
            <p:ph idx="1"/>
          </p:nvPr>
        </p:nvSpPr>
        <p:spPr>
          <a:xfrm>
            <a:off x="838200" y="1825625"/>
            <a:ext cx="6669505" cy="4351338"/>
          </a:xfrm>
        </p:spPr>
        <p:txBody>
          <a:bodyPr>
            <a:normAutofit/>
          </a:bodyPr>
          <a:lstStyle/>
          <a:p>
            <a:r>
              <a:rPr lang="en-US" dirty="0"/>
              <a:t>Grover's algorithm is a quantum algorithm for searching an unsorted database with </a:t>
            </a:r>
            <a:r>
              <a:rPr lang="en-US" i="1" dirty="0"/>
              <a:t>N</a:t>
            </a:r>
            <a:r>
              <a:rPr lang="en-US" dirty="0"/>
              <a:t> entries in O(</a:t>
            </a:r>
            <a:r>
              <a:rPr lang="en-US" i="1" dirty="0"/>
              <a:t>N</a:t>
            </a:r>
            <a:r>
              <a:rPr lang="en-US" baseline="30000" dirty="0"/>
              <a:t>1/2</a:t>
            </a:r>
            <a:r>
              <a:rPr lang="en-US" dirty="0"/>
              <a:t>) time and using O(log </a:t>
            </a:r>
            <a:r>
              <a:rPr lang="en-US" i="1" dirty="0"/>
              <a:t>N</a:t>
            </a:r>
            <a:r>
              <a:rPr lang="en-US" dirty="0"/>
              <a:t>) storage space. </a:t>
            </a:r>
          </a:p>
          <a:p>
            <a:r>
              <a:rPr lang="en-US" dirty="0" err="1"/>
              <a:t>Lov</a:t>
            </a:r>
            <a:r>
              <a:rPr lang="en-US" dirty="0"/>
              <a:t> K. Grover. “A fast quantum mechanical algorithm for database search”. Proceedings, 28th Annual ACM Symposium on the Theory of Computing (STOC), May 1996, pages 212-219.     </a:t>
            </a:r>
          </a:p>
        </p:txBody>
      </p:sp>
      <p:pic>
        <p:nvPicPr>
          <p:cNvPr id="5" name="Picture 4">
            <a:extLst>
              <a:ext uri="{FF2B5EF4-FFF2-40B4-BE49-F238E27FC236}">
                <a16:creationId xmlns:a16="http://schemas.microsoft.com/office/drawing/2014/main" id="{53A10E0C-247C-4A37-BC31-1849A9B02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705" y="2529096"/>
            <a:ext cx="3660160" cy="2944395"/>
          </a:xfrm>
          <a:prstGeom prst="rect">
            <a:avLst/>
          </a:prstGeom>
        </p:spPr>
      </p:pic>
    </p:spTree>
    <p:extLst>
      <p:ext uri="{BB962C8B-B14F-4D97-AF65-F5344CB8AC3E}">
        <p14:creationId xmlns:p14="http://schemas.microsoft.com/office/powerpoint/2010/main" val="3455980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5C82-FE2B-4E0E-BC92-EBF6B5D4C577}"/>
              </a:ext>
            </a:extLst>
          </p:cNvPr>
          <p:cNvSpPr>
            <a:spLocks noGrp="1"/>
          </p:cNvSpPr>
          <p:nvPr>
            <p:ph type="title"/>
          </p:nvPr>
        </p:nvSpPr>
        <p:spPr>
          <a:xfrm>
            <a:off x="231530" y="57760"/>
            <a:ext cx="4894386" cy="1325563"/>
          </a:xfrm>
        </p:spPr>
        <p:txBody>
          <a:bodyPr/>
          <a:lstStyle/>
          <a:p>
            <a:r>
              <a:rPr lang="en-US" dirty="0"/>
              <a:t>Grover’s algorithm</a:t>
            </a:r>
          </a:p>
        </p:txBody>
      </p:sp>
      <p:pic>
        <p:nvPicPr>
          <p:cNvPr id="4" name="Picture 3">
            <a:extLst>
              <a:ext uri="{FF2B5EF4-FFF2-40B4-BE49-F238E27FC236}">
                <a16:creationId xmlns:a16="http://schemas.microsoft.com/office/drawing/2014/main" id="{89CEC79D-B026-431C-AC0A-EBAF1E3C29F4}"/>
              </a:ext>
            </a:extLst>
          </p:cNvPr>
          <p:cNvPicPr>
            <a:picLocks noChangeAspect="1"/>
          </p:cNvPicPr>
          <p:nvPr/>
        </p:nvPicPr>
        <p:blipFill>
          <a:blip r:embed="rId2"/>
          <a:stretch>
            <a:fillRect/>
          </a:stretch>
        </p:blipFill>
        <p:spPr>
          <a:xfrm>
            <a:off x="667116" y="3026019"/>
            <a:ext cx="7077075" cy="3162300"/>
          </a:xfrm>
          <a:prstGeom prst="rect">
            <a:avLst/>
          </a:prstGeom>
        </p:spPr>
      </p:pic>
      <p:pic>
        <p:nvPicPr>
          <p:cNvPr id="5" name="Picture 4">
            <a:extLst>
              <a:ext uri="{FF2B5EF4-FFF2-40B4-BE49-F238E27FC236}">
                <a16:creationId xmlns:a16="http://schemas.microsoft.com/office/drawing/2014/main" id="{B6AF8392-95E9-49B0-9CB1-0A5579E722EE}"/>
              </a:ext>
            </a:extLst>
          </p:cNvPr>
          <p:cNvPicPr>
            <a:picLocks noChangeAspect="1"/>
          </p:cNvPicPr>
          <p:nvPr/>
        </p:nvPicPr>
        <p:blipFill>
          <a:blip r:embed="rId3"/>
          <a:stretch>
            <a:fillRect/>
          </a:stretch>
        </p:blipFill>
        <p:spPr>
          <a:xfrm>
            <a:off x="4816247" y="555381"/>
            <a:ext cx="7009408" cy="3990242"/>
          </a:xfrm>
          <a:prstGeom prst="rect">
            <a:avLst/>
          </a:prstGeom>
        </p:spPr>
      </p:pic>
    </p:spTree>
    <p:extLst>
      <p:ext uri="{BB962C8B-B14F-4D97-AF65-F5344CB8AC3E}">
        <p14:creationId xmlns:p14="http://schemas.microsoft.com/office/powerpoint/2010/main" val="369897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2FDF3F-C345-4F7E-96B3-63BBF09B063C}"/>
              </a:ext>
            </a:extLst>
          </p:cNvPr>
          <p:cNvPicPr>
            <a:picLocks noChangeAspect="1"/>
          </p:cNvPicPr>
          <p:nvPr/>
        </p:nvPicPr>
        <p:blipFill>
          <a:blip r:embed="rId2"/>
          <a:stretch>
            <a:fillRect/>
          </a:stretch>
        </p:blipFill>
        <p:spPr>
          <a:xfrm>
            <a:off x="270364" y="1928441"/>
            <a:ext cx="6076950" cy="838200"/>
          </a:xfrm>
          <a:prstGeom prst="rect">
            <a:avLst/>
          </a:prstGeom>
        </p:spPr>
      </p:pic>
      <p:pic>
        <p:nvPicPr>
          <p:cNvPr id="5" name="Picture 4">
            <a:extLst>
              <a:ext uri="{FF2B5EF4-FFF2-40B4-BE49-F238E27FC236}">
                <a16:creationId xmlns:a16="http://schemas.microsoft.com/office/drawing/2014/main" id="{693AF095-70C5-4A64-80A7-880DD097A51F}"/>
              </a:ext>
            </a:extLst>
          </p:cNvPr>
          <p:cNvPicPr>
            <a:picLocks noChangeAspect="1"/>
          </p:cNvPicPr>
          <p:nvPr/>
        </p:nvPicPr>
        <p:blipFill>
          <a:blip r:embed="rId3"/>
          <a:stretch>
            <a:fillRect/>
          </a:stretch>
        </p:blipFill>
        <p:spPr>
          <a:xfrm>
            <a:off x="270364" y="3032241"/>
            <a:ext cx="7229475" cy="2428875"/>
          </a:xfrm>
          <a:prstGeom prst="rect">
            <a:avLst/>
          </a:prstGeom>
        </p:spPr>
      </p:pic>
      <p:pic>
        <p:nvPicPr>
          <p:cNvPr id="6" name="Picture 5">
            <a:extLst>
              <a:ext uri="{FF2B5EF4-FFF2-40B4-BE49-F238E27FC236}">
                <a16:creationId xmlns:a16="http://schemas.microsoft.com/office/drawing/2014/main" id="{5D96E6C2-F83A-40C1-9764-5F91962BB4F8}"/>
              </a:ext>
            </a:extLst>
          </p:cNvPr>
          <p:cNvPicPr>
            <a:picLocks noChangeAspect="1"/>
          </p:cNvPicPr>
          <p:nvPr/>
        </p:nvPicPr>
        <p:blipFill>
          <a:blip r:embed="rId4"/>
          <a:stretch>
            <a:fillRect/>
          </a:stretch>
        </p:blipFill>
        <p:spPr>
          <a:xfrm>
            <a:off x="7499839" y="202369"/>
            <a:ext cx="4515835" cy="2570728"/>
          </a:xfrm>
          <a:prstGeom prst="rect">
            <a:avLst/>
          </a:prstGeom>
        </p:spPr>
      </p:pic>
      <p:pic>
        <p:nvPicPr>
          <p:cNvPr id="7" name="Picture 6">
            <a:extLst>
              <a:ext uri="{FF2B5EF4-FFF2-40B4-BE49-F238E27FC236}">
                <a16:creationId xmlns:a16="http://schemas.microsoft.com/office/drawing/2014/main" id="{9A4006F7-D36F-4313-80A0-7A44B6D2185C}"/>
              </a:ext>
            </a:extLst>
          </p:cNvPr>
          <p:cNvPicPr>
            <a:picLocks noChangeAspect="1"/>
          </p:cNvPicPr>
          <p:nvPr/>
        </p:nvPicPr>
        <p:blipFill>
          <a:blip r:embed="rId5"/>
          <a:stretch>
            <a:fillRect/>
          </a:stretch>
        </p:blipFill>
        <p:spPr>
          <a:xfrm>
            <a:off x="8078056" y="4129393"/>
            <a:ext cx="3843579" cy="2645752"/>
          </a:xfrm>
          <a:prstGeom prst="rect">
            <a:avLst/>
          </a:prstGeom>
        </p:spPr>
      </p:pic>
      <p:sp>
        <p:nvSpPr>
          <p:cNvPr id="8" name="Oval 7">
            <a:extLst>
              <a:ext uri="{FF2B5EF4-FFF2-40B4-BE49-F238E27FC236}">
                <a16:creationId xmlns:a16="http://schemas.microsoft.com/office/drawing/2014/main" id="{BB169EBA-08F0-42D2-9B0C-A3B6652FBE12}"/>
              </a:ext>
            </a:extLst>
          </p:cNvPr>
          <p:cNvSpPr/>
          <p:nvPr/>
        </p:nvSpPr>
        <p:spPr>
          <a:xfrm>
            <a:off x="0" y="0"/>
            <a:ext cx="494077" cy="494077"/>
          </a:xfrm>
          <a:prstGeom prst="ellipse">
            <a:avLst/>
          </a:prstGeom>
          <a:solidFill>
            <a:schemeClr val="accent4">
              <a:lumMod val="40000"/>
              <a:lumOff val="60000"/>
            </a:schemeClr>
          </a:solidFill>
          <a:effectLst>
            <a:glow rad="228600">
              <a:schemeClr val="accent6">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32982A-C3BD-4440-98DD-D2A10C39278F}"/>
              </a:ext>
            </a:extLst>
          </p:cNvPr>
          <p:cNvSpPr/>
          <p:nvPr/>
        </p:nvSpPr>
        <p:spPr>
          <a:xfrm>
            <a:off x="0" y="383480"/>
            <a:ext cx="7095392" cy="1200329"/>
          </a:xfrm>
          <a:prstGeom prst="rect">
            <a:avLst/>
          </a:prstGeom>
        </p:spPr>
        <p:txBody>
          <a:bodyPr wrap="square">
            <a:spAutoFit/>
          </a:bodyPr>
          <a:lstStyle/>
          <a:p>
            <a:r>
              <a:rPr lang="en-US" sz="2400" dirty="0"/>
              <a:t>Let us look at an example of an execution of this algorithm. Let </a:t>
            </a:r>
            <a:r>
              <a:rPr lang="en-US" sz="2400" i="1" dirty="0"/>
              <a:t>f</a:t>
            </a:r>
            <a:r>
              <a:rPr lang="en-US" sz="2400" dirty="0"/>
              <a:t> be a function that picks out the string “</a:t>
            </a:r>
            <a:r>
              <a:rPr lang="en-US" sz="2400" b="1" dirty="0"/>
              <a:t>101</a:t>
            </a:r>
            <a:r>
              <a:rPr lang="en-US" sz="2400" dirty="0"/>
              <a:t>”. The states after each step will be:</a:t>
            </a:r>
          </a:p>
        </p:txBody>
      </p:sp>
      <p:sp>
        <p:nvSpPr>
          <p:cNvPr id="2" name="Rectangle: Rounded Corners 1">
            <a:extLst>
              <a:ext uri="{FF2B5EF4-FFF2-40B4-BE49-F238E27FC236}">
                <a16:creationId xmlns:a16="http://schemas.microsoft.com/office/drawing/2014/main" id="{5591A0BC-B532-4F99-8A24-34C395A57264}"/>
              </a:ext>
            </a:extLst>
          </p:cNvPr>
          <p:cNvSpPr/>
          <p:nvPr/>
        </p:nvSpPr>
        <p:spPr>
          <a:xfrm>
            <a:off x="7896225" y="4057650"/>
            <a:ext cx="4119449" cy="271749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42B7B32-439F-4F7A-881D-B8B8527849B0}"/>
              </a:ext>
            </a:extLst>
          </p:cNvPr>
          <p:cNvCxnSpPr/>
          <p:nvPr/>
        </p:nvCxnSpPr>
        <p:spPr>
          <a:xfrm flipV="1">
            <a:off x="7499839" y="4981575"/>
            <a:ext cx="396386" cy="104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602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D185D5-4DC1-4221-A019-378633DC4E4F}"/>
              </a:ext>
            </a:extLst>
          </p:cNvPr>
          <p:cNvPicPr>
            <a:picLocks noChangeAspect="1"/>
          </p:cNvPicPr>
          <p:nvPr/>
        </p:nvPicPr>
        <p:blipFill>
          <a:blip r:embed="rId2"/>
          <a:stretch>
            <a:fillRect/>
          </a:stretch>
        </p:blipFill>
        <p:spPr>
          <a:xfrm>
            <a:off x="816059" y="-9525"/>
            <a:ext cx="7557309" cy="6858000"/>
          </a:xfrm>
          <a:prstGeom prst="rect">
            <a:avLst/>
          </a:prstGeom>
        </p:spPr>
      </p:pic>
      <p:sp>
        <p:nvSpPr>
          <p:cNvPr id="5" name="Oval 4">
            <a:extLst>
              <a:ext uri="{FF2B5EF4-FFF2-40B4-BE49-F238E27FC236}">
                <a16:creationId xmlns:a16="http://schemas.microsoft.com/office/drawing/2014/main" id="{ADB6B0AD-7450-48CD-8CBA-CFC93AAF525A}"/>
              </a:ext>
            </a:extLst>
          </p:cNvPr>
          <p:cNvSpPr/>
          <p:nvPr/>
        </p:nvSpPr>
        <p:spPr>
          <a:xfrm>
            <a:off x="0" y="0"/>
            <a:ext cx="494077" cy="494077"/>
          </a:xfrm>
          <a:prstGeom prst="ellipse">
            <a:avLst/>
          </a:prstGeom>
          <a:solidFill>
            <a:schemeClr val="accent4">
              <a:lumMod val="40000"/>
              <a:lumOff val="60000"/>
            </a:schemeClr>
          </a:solidFill>
          <a:effectLst>
            <a:glow rad="228600">
              <a:schemeClr val="accent6">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53EABF1-B6E0-4CC2-94D2-6CEE3B0E63FC}"/>
              </a:ext>
            </a:extLst>
          </p:cNvPr>
          <p:cNvPicPr>
            <a:picLocks noChangeAspect="1"/>
          </p:cNvPicPr>
          <p:nvPr/>
        </p:nvPicPr>
        <p:blipFill>
          <a:blip r:embed="rId3"/>
          <a:stretch>
            <a:fillRect/>
          </a:stretch>
        </p:blipFill>
        <p:spPr>
          <a:xfrm>
            <a:off x="7043672" y="3566892"/>
            <a:ext cx="4514801" cy="2570139"/>
          </a:xfrm>
          <a:prstGeom prst="rect">
            <a:avLst/>
          </a:prstGeom>
        </p:spPr>
      </p:pic>
    </p:spTree>
    <p:extLst>
      <p:ext uri="{BB962C8B-B14F-4D97-AF65-F5344CB8AC3E}">
        <p14:creationId xmlns:p14="http://schemas.microsoft.com/office/powerpoint/2010/main" val="2103822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9A2F6F-06A3-4C14-94CC-017994B30329}"/>
              </a:ext>
            </a:extLst>
          </p:cNvPr>
          <p:cNvPicPr>
            <a:picLocks noChangeAspect="1"/>
          </p:cNvPicPr>
          <p:nvPr/>
        </p:nvPicPr>
        <p:blipFill>
          <a:blip r:embed="rId2"/>
          <a:stretch>
            <a:fillRect/>
          </a:stretch>
        </p:blipFill>
        <p:spPr>
          <a:xfrm>
            <a:off x="1809750" y="1343025"/>
            <a:ext cx="8572500" cy="4171950"/>
          </a:xfrm>
          <a:prstGeom prst="rect">
            <a:avLst/>
          </a:prstGeom>
        </p:spPr>
      </p:pic>
      <p:sp>
        <p:nvSpPr>
          <p:cNvPr id="5" name="Oval 4">
            <a:extLst>
              <a:ext uri="{FF2B5EF4-FFF2-40B4-BE49-F238E27FC236}">
                <a16:creationId xmlns:a16="http://schemas.microsoft.com/office/drawing/2014/main" id="{D6791C25-8DC3-4CAC-A1F9-95DEF3C61032}"/>
              </a:ext>
            </a:extLst>
          </p:cNvPr>
          <p:cNvSpPr/>
          <p:nvPr/>
        </p:nvSpPr>
        <p:spPr>
          <a:xfrm>
            <a:off x="0" y="0"/>
            <a:ext cx="494077" cy="494077"/>
          </a:xfrm>
          <a:prstGeom prst="ellipse">
            <a:avLst/>
          </a:prstGeom>
          <a:solidFill>
            <a:schemeClr val="accent4">
              <a:lumMod val="40000"/>
              <a:lumOff val="60000"/>
            </a:schemeClr>
          </a:solidFill>
          <a:effectLst>
            <a:glow rad="228600">
              <a:schemeClr val="accent6">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346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423B4-E14B-4BEE-822D-6E79B0215853}"/>
              </a:ext>
            </a:extLst>
          </p:cNvPr>
          <p:cNvPicPr>
            <a:picLocks noChangeAspect="1"/>
          </p:cNvPicPr>
          <p:nvPr/>
        </p:nvPicPr>
        <p:blipFill>
          <a:blip r:embed="rId2"/>
          <a:stretch>
            <a:fillRect/>
          </a:stretch>
        </p:blipFill>
        <p:spPr>
          <a:xfrm>
            <a:off x="365935" y="1583304"/>
            <a:ext cx="7991475" cy="3124200"/>
          </a:xfrm>
          <a:prstGeom prst="rect">
            <a:avLst/>
          </a:prstGeom>
        </p:spPr>
      </p:pic>
      <p:sp>
        <p:nvSpPr>
          <p:cNvPr id="6" name="Title 1">
            <a:extLst>
              <a:ext uri="{FF2B5EF4-FFF2-40B4-BE49-F238E27FC236}">
                <a16:creationId xmlns:a16="http://schemas.microsoft.com/office/drawing/2014/main" id="{D0489350-2BD6-4B95-AA88-2A5E6D7B2B28}"/>
              </a:ext>
            </a:extLst>
          </p:cNvPr>
          <p:cNvSpPr>
            <a:spLocks noGrp="1"/>
          </p:cNvSpPr>
          <p:nvPr>
            <p:ph type="title"/>
          </p:nvPr>
        </p:nvSpPr>
        <p:spPr>
          <a:xfrm>
            <a:off x="3069637" y="454165"/>
            <a:ext cx="5889726" cy="864682"/>
          </a:xfrm>
          <a:solidFill>
            <a:srgbClr val="92D050"/>
          </a:solidFill>
        </p:spPr>
        <p:txBody>
          <a:bodyPr/>
          <a:lstStyle/>
          <a:p>
            <a:r>
              <a:rPr lang="en-US" b="1" dirty="0"/>
              <a:t>Grover’s Quantum Circuit</a:t>
            </a:r>
          </a:p>
        </p:txBody>
      </p:sp>
      <p:sp>
        <p:nvSpPr>
          <p:cNvPr id="3" name="TextBox 2">
            <a:extLst>
              <a:ext uri="{FF2B5EF4-FFF2-40B4-BE49-F238E27FC236}">
                <a16:creationId xmlns:a16="http://schemas.microsoft.com/office/drawing/2014/main" id="{5648DA7D-6831-4A02-AC08-984EFD403DBA}"/>
              </a:ext>
            </a:extLst>
          </p:cNvPr>
          <p:cNvSpPr txBox="1"/>
          <p:nvPr/>
        </p:nvSpPr>
        <p:spPr>
          <a:xfrm>
            <a:off x="1070420" y="5299520"/>
            <a:ext cx="5820507" cy="369332"/>
          </a:xfrm>
          <a:prstGeom prst="rect">
            <a:avLst/>
          </a:prstGeom>
          <a:noFill/>
        </p:spPr>
        <p:txBody>
          <a:bodyPr wrap="square" rtlCol="0">
            <a:spAutoFit/>
          </a:bodyPr>
          <a:lstStyle/>
          <a:p>
            <a:r>
              <a:rPr lang="en-US" dirty="0"/>
              <a:t>It’s been proven that the optimum number of iterations is: </a:t>
            </a:r>
          </a:p>
        </p:txBody>
      </p:sp>
      <p:pic>
        <p:nvPicPr>
          <p:cNvPr id="4" name="Picture 3">
            <a:extLst>
              <a:ext uri="{FF2B5EF4-FFF2-40B4-BE49-F238E27FC236}">
                <a16:creationId xmlns:a16="http://schemas.microsoft.com/office/drawing/2014/main" id="{B95C7482-8261-4ED3-8242-789220AADD96}"/>
              </a:ext>
            </a:extLst>
          </p:cNvPr>
          <p:cNvPicPr>
            <a:picLocks noChangeAspect="1"/>
          </p:cNvPicPr>
          <p:nvPr/>
        </p:nvPicPr>
        <p:blipFill>
          <a:blip r:embed="rId3"/>
          <a:stretch>
            <a:fillRect/>
          </a:stretch>
        </p:blipFill>
        <p:spPr>
          <a:xfrm>
            <a:off x="6623269" y="5173862"/>
            <a:ext cx="933450" cy="657225"/>
          </a:xfrm>
          <a:prstGeom prst="rect">
            <a:avLst/>
          </a:prstGeom>
        </p:spPr>
      </p:pic>
      <p:pic>
        <p:nvPicPr>
          <p:cNvPr id="10" name="Picture 9">
            <a:extLst>
              <a:ext uri="{FF2B5EF4-FFF2-40B4-BE49-F238E27FC236}">
                <a16:creationId xmlns:a16="http://schemas.microsoft.com/office/drawing/2014/main" id="{8FEFAFAC-BF62-40DA-AC51-354627C62D26}"/>
              </a:ext>
            </a:extLst>
          </p:cNvPr>
          <p:cNvPicPr>
            <a:picLocks noChangeAspect="1"/>
          </p:cNvPicPr>
          <p:nvPr/>
        </p:nvPicPr>
        <p:blipFill>
          <a:blip r:embed="rId4"/>
          <a:stretch>
            <a:fillRect/>
          </a:stretch>
        </p:blipFill>
        <p:spPr>
          <a:xfrm>
            <a:off x="8041341" y="4804271"/>
            <a:ext cx="3930090" cy="1966958"/>
          </a:xfrm>
          <a:prstGeom prst="rect">
            <a:avLst/>
          </a:prstGeom>
        </p:spPr>
      </p:pic>
    </p:spTree>
    <p:extLst>
      <p:ext uri="{BB962C8B-B14F-4D97-AF65-F5344CB8AC3E}">
        <p14:creationId xmlns:p14="http://schemas.microsoft.com/office/powerpoint/2010/main" val="1158103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3251-FE42-4880-84FC-F124B5662E5B}"/>
              </a:ext>
            </a:extLst>
          </p:cNvPr>
          <p:cNvSpPr>
            <a:spLocks noGrp="1"/>
          </p:cNvSpPr>
          <p:nvPr>
            <p:ph type="title"/>
          </p:nvPr>
        </p:nvSpPr>
        <p:spPr>
          <a:xfrm>
            <a:off x="838200" y="365125"/>
            <a:ext cx="4248150" cy="1325563"/>
          </a:xfrm>
        </p:spPr>
        <p:txBody>
          <a:bodyPr>
            <a:normAutofit/>
          </a:bodyPr>
          <a:lstStyle/>
          <a:p>
            <a:r>
              <a:rPr lang="en-US" sz="4000" dirty="0"/>
              <a:t>Code in </a:t>
            </a:r>
            <a:r>
              <a:rPr lang="en-US" sz="4000" dirty="0" err="1"/>
              <a:t>ProjectQ</a:t>
            </a:r>
            <a:endParaRPr lang="en-US" sz="4000" dirty="0"/>
          </a:p>
        </p:txBody>
      </p:sp>
      <p:sp>
        <p:nvSpPr>
          <p:cNvPr id="3" name="Content Placeholder 2">
            <a:extLst>
              <a:ext uri="{FF2B5EF4-FFF2-40B4-BE49-F238E27FC236}">
                <a16:creationId xmlns:a16="http://schemas.microsoft.com/office/drawing/2014/main" id="{8EE88867-1123-45C2-8831-FA46FDA74624}"/>
              </a:ext>
            </a:extLst>
          </p:cNvPr>
          <p:cNvSpPr>
            <a:spLocks noGrp="1"/>
          </p:cNvSpPr>
          <p:nvPr>
            <p:ph idx="1"/>
          </p:nvPr>
        </p:nvSpPr>
        <p:spPr>
          <a:xfrm>
            <a:off x="123825" y="1825625"/>
            <a:ext cx="4817452" cy="2034198"/>
          </a:xfrm>
          <a:noFill/>
        </p:spPr>
        <p:txBody>
          <a:bodyPr>
            <a:normAutofit/>
          </a:bodyPr>
          <a:lstStyle/>
          <a:p>
            <a:r>
              <a:rPr lang="en-US" sz="2400" dirty="0"/>
              <a:t>Two </a:t>
            </a:r>
            <a:r>
              <a:rPr lang="en-US" sz="2400" dirty="0" err="1"/>
              <a:t>ProjectQ</a:t>
            </a:r>
            <a:r>
              <a:rPr lang="en-US" sz="2400" dirty="0"/>
              <a:t> programs in python3.</a:t>
            </a:r>
          </a:p>
          <a:p>
            <a:pPr lvl="1"/>
            <a:r>
              <a:rPr lang="en-US" sz="2000" dirty="0"/>
              <a:t>002_grover.py</a:t>
            </a:r>
          </a:p>
          <a:p>
            <a:pPr lvl="1"/>
            <a:r>
              <a:rPr lang="en-US" sz="2000" dirty="0"/>
              <a:t>003_grover_circuit.py</a:t>
            </a:r>
          </a:p>
          <a:p>
            <a:r>
              <a:rPr lang="en-US" sz="2400" dirty="0"/>
              <a:t>The second program can be used to draw the circuit.</a:t>
            </a:r>
          </a:p>
        </p:txBody>
      </p:sp>
      <p:pic>
        <p:nvPicPr>
          <p:cNvPr id="5" name="Picture 4">
            <a:extLst>
              <a:ext uri="{FF2B5EF4-FFF2-40B4-BE49-F238E27FC236}">
                <a16:creationId xmlns:a16="http://schemas.microsoft.com/office/drawing/2014/main" id="{EC9A7093-AFD0-4537-ABF9-9E18EA358B6B}"/>
              </a:ext>
            </a:extLst>
          </p:cNvPr>
          <p:cNvPicPr>
            <a:picLocks noChangeAspect="1"/>
          </p:cNvPicPr>
          <p:nvPr/>
        </p:nvPicPr>
        <p:blipFill>
          <a:blip r:embed="rId2"/>
          <a:stretch>
            <a:fillRect/>
          </a:stretch>
        </p:blipFill>
        <p:spPr>
          <a:xfrm>
            <a:off x="5086350" y="958850"/>
            <a:ext cx="6981825" cy="5534025"/>
          </a:xfrm>
          <a:prstGeom prst="rect">
            <a:avLst/>
          </a:prstGeom>
        </p:spPr>
      </p:pic>
      <p:pic>
        <p:nvPicPr>
          <p:cNvPr id="4" name="Picture 3">
            <a:extLst>
              <a:ext uri="{FF2B5EF4-FFF2-40B4-BE49-F238E27FC236}">
                <a16:creationId xmlns:a16="http://schemas.microsoft.com/office/drawing/2014/main" id="{96F0E60F-55D6-4DED-86C4-04F11AF6806E}"/>
              </a:ext>
            </a:extLst>
          </p:cNvPr>
          <p:cNvPicPr>
            <a:picLocks noChangeAspect="1"/>
          </p:cNvPicPr>
          <p:nvPr/>
        </p:nvPicPr>
        <p:blipFill>
          <a:blip r:embed="rId3"/>
          <a:stretch>
            <a:fillRect/>
          </a:stretch>
        </p:blipFill>
        <p:spPr>
          <a:xfrm>
            <a:off x="864943" y="4297362"/>
            <a:ext cx="3238500" cy="1028700"/>
          </a:xfrm>
          <a:prstGeom prst="rect">
            <a:avLst/>
          </a:prstGeom>
        </p:spPr>
      </p:pic>
      <p:cxnSp>
        <p:nvCxnSpPr>
          <p:cNvPr id="7" name="Straight Arrow Connector 6">
            <a:extLst>
              <a:ext uri="{FF2B5EF4-FFF2-40B4-BE49-F238E27FC236}">
                <a16:creationId xmlns:a16="http://schemas.microsoft.com/office/drawing/2014/main" id="{D22891CD-C42E-42F3-B480-F02C72587457}"/>
              </a:ext>
            </a:extLst>
          </p:cNvPr>
          <p:cNvCxnSpPr/>
          <p:nvPr/>
        </p:nvCxnSpPr>
        <p:spPr>
          <a:xfrm>
            <a:off x="838200" y="3604846"/>
            <a:ext cx="999392" cy="606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22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BA00-5C24-4DB3-B204-DD69A2CB205C}"/>
              </a:ext>
            </a:extLst>
          </p:cNvPr>
          <p:cNvSpPr>
            <a:spLocks noGrp="1"/>
          </p:cNvSpPr>
          <p:nvPr>
            <p:ph type="title"/>
          </p:nvPr>
        </p:nvSpPr>
        <p:spPr>
          <a:xfrm>
            <a:off x="1117410" y="143498"/>
            <a:ext cx="9923629" cy="429006"/>
          </a:xfrm>
          <a:ln w="38100">
            <a:solidFill>
              <a:srgbClr val="00B050"/>
            </a:solidFill>
          </a:ln>
        </p:spPr>
        <p:txBody>
          <a:bodyPr>
            <a:normAutofit/>
          </a:bodyPr>
          <a:lstStyle/>
          <a:p>
            <a:r>
              <a:rPr lang="en-US" sz="2000" dirty="0"/>
              <a:t>http://demonstrations.wolfram.com/QuantumCircuitImplementingGroversSearchAlgorithm/</a:t>
            </a:r>
          </a:p>
        </p:txBody>
      </p:sp>
      <p:pic>
        <p:nvPicPr>
          <p:cNvPr id="5" name="Picture 4">
            <a:extLst>
              <a:ext uri="{FF2B5EF4-FFF2-40B4-BE49-F238E27FC236}">
                <a16:creationId xmlns:a16="http://schemas.microsoft.com/office/drawing/2014/main" id="{E5D478C8-A11F-4227-A7CA-03F9F0D4B657}"/>
              </a:ext>
            </a:extLst>
          </p:cNvPr>
          <p:cNvPicPr>
            <a:picLocks noChangeAspect="1"/>
          </p:cNvPicPr>
          <p:nvPr/>
        </p:nvPicPr>
        <p:blipFill>
          <a:blip r:embed="rId2"/>
          <a:stretch>
            <a:fillRect/>
          </a:stretch>
        </p:blipFill>
        <p:spPr>
          <a:xfrm>
            <a:off x="2257425" y="781050"/>
            <a:ext cx="7677150" cy="6076950"/>
          </a:xfrm>
          <a:prstGeom prst="rect">
            <a:avLst/>
          </a:prstGeom>
        </p:spPr>
      </p:pic>
      <p:sp>
        <p:nvSpPr>
          <p:cNvPr id="6" name="TextBox 5">
            <a:extLst>
              <a:ext uri="{FF2B5EF4-FFF2-40B4-BE49-F238E27FC236}">
                <a16:creationId xmlns:a16="http://schemas.microsoft.com/office/drawing/2014/main" id="{7222263C-BF14-41AC-BA93-7881E0A01FCA}"/>
              </a:ext>
            </a:extLst>
          </p:cNvPr>
          <p:cNvSpPr txBox="1"/>
          <p:nvPr/>
        </p:nvSpPr>
        <p:spPr>
          <a:xfrm>
            <a:off x="316522" y="2189284"/>
            <a:ext cx="1406769" cy="281354"/>
          </a:xfrm>
          <a:prstGeom prst="rect">
            <a:avLst/>
          </a:prstGeom>
          <a:noFill/>
        </p:spPr>
        <p:txBody>
          <a:bodyPr wrap="square" rtlCol="0">
            <a:spAutoFit/>
          </a:bodyPr>
          <a:lstStyle/>
          <a:p>
            <a:r>
              <a:rPr lang="en-US" sz="1200" dirty="0"/>
              <a:t>Most significant bit</a:t>
            </a:r>
          </a:p>
        </p:txBody>
      </p:sp>
      <p:sp>
        <p:nvSpPr>
          <p:cNvPr id="7" name="TextBox 6">
            <a:extLst>
              <a:ext uri="{FF2B5EF4-FFF2-40B4-BE49-F238E27FC236}">
                <a16:creationId xmlns:a16="http://schemas.microsoft.com/office/drawing/2014/main" id="{C4F01C6A-2004-4C71-AB84-286B83DEED70}"/>
              </a:ext>
            </a:extLst>
          </p:cNvPr>
          <p:cNvSpPr txBox="1"/>
          <p:nvPr/>
        </p:nvSpPr>
        <p:spPr>
          <a:xfrm>
            <a:off x="316522" y="3115407"/>
            <a:ext cx="1406769" cy="281354"/>
          </a:xfrm>
          <a:prstGeom prst="rect">
            <a:avLst/>
          </a:prstGeom>
          <a:noFill/>
        </p:spPr>
        <p:txBody>
          <a:bodyPr wrap="square" rtlCol="0">
            <a:spAutoFit/>
          </a:bodyPr>
          <a:lstStyle/>
          <a:p>
            <a:r>
              <a:rPr lang="en-US" sz="1200" dirty="0"/>
              <a:t>Least significant bit</a:t>
            </a:r>
          </a:p>
        </p:txBody>
      </p:sp>
      <p:cxnSp>
        <p:nvCxnSpPr>
          <p:cNvPr id="9" name="Straight Arrow Connector 8">
            <a:extLst>
              <a:ext uri="{FF2B5EF4-FFF2-40B4-BE49-F238E27FC236}">
                <a16:creationId xmlns:a16="http://schemas.microsoft.com/office/drawing/2014/main" id="{EC13774A-A9B5-461D-8D4F-C0889386FA88}"/>
              </a:ext>
            </a:extLst>
          </p:cNvPr>
          <p:cNvCxnSpPr>
            <a:stCxn id="6" idx="3"/>
          </p:cNvCxnSpPr>
          <p:nvPr/>
        </p:nvCxnSpPr>
        <p:spPr>
          <a:xfrm>
            <a:off x="1723291" y="2329961"/>
            <a:ext cx="1099040"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DD238BD-E6D2-4E46-948F-0CA9EF02135F}"/>
              </a:ext>
            </a:extLst>
          </p:cNvPr>
          <p:cNvCxnSpPr>
            <a:stCxn id="7" idx="3"/>
          </p:cNvCxnSpPr>
          <p:nvPr/>
        </p:nvCxnSpPr>
        <p:spPr>
          <a:xfrm>
            <a:off x="1723291" y="3256084"/>
            <a:ext cx="1099040" cy="14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61C4E6B-90AA-4DCD-AC55-D545492C3E3D}"/>
              </a:ext>
            </a:extLst>
          </p:cNvPr>
          <p:cNvSpPr txBox="1"/>
          <p:nvPr/>
        </p:nvSpPr>
        <p:spPr>
          <a:xfrm>
            <a:off x="180240" y="4755857"/>
            <a:ext cx="1679332" cy="646331"/>
          </a:xfrm>
          <a:prstGeom prst="rect">
            <a:avLst/>
          </a:prstGeom>
          <a:noFill/>
        </p:spPr>
        <p:txBody>
          <a:bodyPr wrap="square" rtlCol="0">
            <a:spAutoFit/>
          </a:bodyPr>
          <a:lstStyle/>
          <a:p>
            <a:r>
              <a:rPr lang="en-US" sz="1200" dirty="0"/>
              <a:t>For every </a:t>
            </a:r>
            <a:r>
              <a:rPr lang="en-US" sz="1200" b="1" dirty="0"/>
              <a:t>0</a:t>
            </a:r>
            <a:r>
              <a:rPr lang="en-US" sz="1200" dirty="0"/>
              <a:t> in the binary number place an </a:t>
            </a:r>
            <a:r>
              <a:rPr lang="en-US" sz="1200" b="1" dirty="0"/>
              <a:t>X</a:t>
            </a:r>
            <a:r>
              <a:rPr lang="en-US" sz="1200" dirty="0"/>
              <a:t> gate</a:t>
            </a:r>
          </a:p>
        </p:txBody>
      </p:sp>
      <p:cxnSp>
        <p:nvCxnSpPr>
          <p:cNvPr id="14" name="Straight Arrow Connector 13">
            <a:extLst>
              <a:ext uri="{FF2B5EF4-FFF2-40B4-BE49-F238E27FC236}">
                <a16:creationId xmlns:a16="http://schemas.microsoft.com/office/drawing/2014/main" id="{1D85F140-ED40-4CD3-882F-987CAEF94748}"/>
              </a:ext>
            </a:extLst>
          </p:cNvPr>
          <p:cNvCxnSpPr>
            <a:stCxn id="12" idx="3"/>
          </p:cNvCxnSpPr>
          <p:nvPr/>
        </p:nvCxnSpPr>
        <p:spPr>
          <a:xfrm flipV="1">
            <a:off x="1859572" y="3429000"/>
            <a:ext cx="2387113" cy="1650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BAB524-DAA9-4254-AF33-BD87E43A04AD}"/>
              </a:ext>
            </a:extLst>
          </p:cNvPr>
          <p:cNvCxnSpPr>
            <a:stCxn id="12" idx="3"/>
          </p:cNvCxnSpPr>
          <p:nvPr/>
        </p:nvCxnSpPr>
        <p:spPr>
          <a:xfrm flipV="1">
            <a:off x="1859572" y="3429000"/>
            <a:ext cx="3521320" cy="1650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2D2D8DF-78A1-4728-969E-5C97FFB029CD}"/>
              </a:ext>
            </a:extLst>
          </p:cNvPr>
          <p:cNvCxnSpPr>
            <a:stCxn id="12" idx="3"/>
          </p:cNvCxnSpPr>
          <p:nvPr/>
        </p:nvCxnSpPr>
        <p:spPr>
          <a:xfrm flipV="1">
            <a:off x="1859572" y="2784692"/>
            <a:ext cx="2387113" cy="2294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C98B099-E952-4BE1-B4BD-0D0268CD571A}"/>
              </a:ext>
            </a:extLst>
          </p:cNvPr>
          <p:cNvCxnSpPr>
            <a:stCxn id="12" idx="3"/>
          </p:cNvCxnSpPr>
          <p:nvPr/>
        </p:nvCxnSpPr>
        <p:spPr>
          <a:xfrm flipV="1">
            <a:off x="1859572" y="2784692"/>
            <a:ext cx="3521320" cy="2294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91892A70-2DD0-47ED-8DF0-0CA068F3D86F}"/>
              </a:ext>
            </a:extLst>
          </p:cNvPr>
          <p:cNvSpPr/>
          <p:nvPr/>
        </p:nvSpPr>
        <p:spPr>
          <a:xfrm>
            <a:off x="114300" y="4755857"/>
            <a:ext cx="1679332" cy="6463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354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F17DFB-AC84-484A-95DE-094CD6F887CF}"/>
              </a:ext>
            </a:extLst>
          </p:cNvPr>
          <p:cNvPicPr>
            <a:picLocks noChangeAspect="1"/>
          </p:cNvPicPr>
          <p:nvPr/>
        </p:nvPicPr>
        <p:blipFill>
          <a:blip r:embed="rId2"/>
          <a:stretch>
            <a:fillRect/>
          </a:stretch>
        </p:blipFill>
        <p:spPr>
          <a:xfrm>
            <a:off x="2271712" y="294886"/>
            <a:ext cx="7648575" cy="6105525"/>
          </a:xfrm>
          <a:prstGeom prst="rect">
            <a:avLst/>
          </a:prstGeom>
        </p:spPr>
      </p:pic>
    </p:spTree>
    <p:extLst>
      <p:ext uri="{BB962C8B-B14F-4D97-AF65-F5344CB8AC3E}">
        <p14:creationId xmlns:p14="http://schemas.microsoft.com/office/powerpoint/2010/main" val="3364881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E95C93-9C51-4467-BBE5-8451750A41F0}"/>
              </a:ext>
            </a:extLst>
          </p:cNvPr>
          <p:cNvPicPr>
            <a:picLocks noChangeAspect="1"/>
          </p:cNvPicPr>
          <p:nvPr/>
        </p:nvPicPr>
        <p:blipFill>
          <a:blip r:embed="rId2"/>
          <a:stretch>
            <a:fillRect/>
          </a:stretch>
        </p:blipFill>
        <p:spPr>
          <a:xfrm>
            <a:off x="4267325" y="2227600"/>
            <a:ext cx="3657350" cy="2921337"/>
          </a:xfrm>
          <a:prstGeom prst="rect">
            <a:avLst/>
          </a:prstGeom>
        </p:spPr>
      </p:pic>
      <p:pic>
        <p:nvPicPr>
          <p:cNvPr id="5" name="Picture 4">
            <a:extLst>
              <a:ext uri="{FF2B5EF4-FFF2-40B4-BE49-F238E27FC236}">
                <a16:creationId xmlns:a16="http://schemas.microsoft.com/office/drawing/2014/main" id="{D6D8A73E-C42D-4088-8485-D972AC2E81B0}"/>
              </a:ext>
            </a:extLst>
          </p:cNvPr>
          <p:cNvPicPr>
            <a:picLocks noChangeAspect="1"/>
          </p:cNvPicPr>
          <p:nvPr/>
        </p:nvPicPr>
        <p:blipFill>
          <a:blip r:embed="rId3"/>
          <a:stretch>
            <a:fillRect/>
          </a:stretch>
        </p:blipFill>
        <p:spPr>
          <a:xfrm>
            <a:off x="346660" y="2227600"/>
            <a:ext cx="3648264" cy="2921337"/>
          </a:xfrm>
          <a:prstGeom prst="rect">
            <a:avLst/>
          </a:prstGeom>
        </p:spPr>
      </p:pic>
      <p:pic>
        <p:nvPicPr>
          <p:cNvPr id="6" name="Picture 5">
            <a:extLst>
              <a:ext uri="{FF2B5EF4-FFF2-40B4-BE49-F238E27FC236}">
                <a16:creationId xmlns:a16="http://schemas.microsoft.com/office/drawing/2014/main" id="{6ECA5A99-8B4E-479D-ADEC-B797D164D307}"/>
              </a:ext>
            </a:extLst>
          </p:cNvPr>
          <p:cNvPicPr>
            <a:picLocks noChangeAspect="1"/>
          </p:cNvPicPr>
          <p:nvPr/>
        </p:nvPicPr>
        <p:blipFill>
          <a:blip r:embed="rId4"/>
          <a:stretch>
            <a:fillRect/>
          </a:stretch>
        </p:blipFill>
        <p:spPr>
          <a:xfrm>
            <a:off x="8187990" y="2227600"/>
            <a:ext cx="3657350" cy="2907593"/>
          </a:xfrm>
          <a:prstGeom prst="rect">
            <a:avLst/>
          </a:prstGeom>
        </p:spPr>
      </p:pic>
      <p:sp>
        <p:nvSpPr>
          <p:cNvPr id="7" name="TextBox 6">
            <a:extLst>
              <a:ext uri="{FF2B5EF4-FFF2-40B4-BE49-F238E27FC236}">
                <a16:creationId xmlns:a16="http://schemas.microsoft.com/office/drawing/2014/main" id="{0AEE1CAB-B371-4054-9972-7A18FD1422CC}"/>
              </a:ext>
            </a:extLst>
          </p:cNvPr>
          <p:cNvSpPr txBox="1"/>
          <p:nvPr/>
        </p:nvSpPr>
        <p:spPr>
          <a:xfrm>
            <a:off x="8983570" y="1692232"/>
            <a:ext cx="2675030" cy="523220"/>
          </a:xfrm>
          <a:prstGeom prst="rect">
            <a:avLst/>
          </a:prstGeom>
          <a:noFill/>
        </p:spPr>
        <p:txBody>
          <a:bodyPr wrap="square" rtlCol="0">
            <a:spAutoFit/>
          </a:bodyPr>
          <a:lstStyle/>
          <a:p>
            <a:r>
              <a:rPr lang="en-US" sz="1400" dirty="0"/>
              <a:t>Circuit does not show third iteration to avoid long drawings.</a:t>
            </a:r>
          </a:p>
        </p:txBody>
      </p:sp>
      <p:sp>
        <p:nvSpPr>
          <p:cNvPr id="2" name="TextBox 1">
            <a:extLst>
              <a:ext uri="{FF2B5EF4-FFF2-40B4-BE49-F238E27FC236}">
                <a16:creationId xmlns:a16="http://schemas.microsoft.com/office/drawing/2014/main" id="{B554266F-F452-4BF5-B488-E0B7894A8004}"/>
              </a:ext>
            </a:extLst>
          </p:cNvPr>
          <p:cNvSpPr txBox="1"/>
          <p:nvPr/>
        </p:nvSpPr>
        <p:spPr>
          <a:xfrm>
            <a:off x="1292470" y="5693682"/>
            <a:ext cx="1529861" cy="276999"/>
          </a:xfrm>
          <a:prstGeom prst="rect">
            <a:avLst/>
          </a:prstGeom>
          <a:noFill/>
        </p:spPr>
        <p:txBody>
          <a:bodyPr wrap="square" rtlCol="0">
            <a:spAutoFit/>
          </a:bodyPr>
          <a:lstStyle/>
          <a:p>
            <a:r>
              <a:rPr lang="en-US" sz="1200" dirty="0"/>
              <a:t>One iteration: </a:t>
            </a:r>
            <a:r>
              <a:rPr lang="en-US" sz="1200" i="1" dirty="0"/>
              <a:t>P</a:t>
            </a:r>
            <a:r>
              <a:rPr lang="en-US" sz="1200" dirty="0"/>
              <a:t>=0.88</a:t>
            </a:r>
          </a:p>
        </p:txBody>
      </p:sp>
      <p:sp>
        <p:nvSpPr>
          <p:cNvPr id="8" name="TextBox 7">
            <a:extLst>
              <a:ext uri="{FF2B5EF4-FFF2-40B4-BE49-F238E27FC236}">
                <a16:creationId xmlns:a16="http://schemas.microsoft.com/office/drawing/2014/main" id="{2B59E578-B020-4075-BBCC-F0C27EEA38F3}"/>
              </a:ext>
            </a:extLst>
          </p:cNvPr>
          <p:cNvSpPr txBox="1"/>
          <p:nvPr/>
        </p:nvSpPr>
        <p:spPr>
          <a:xfrm>
            <a:off x="4914900" y="5693682"/>
            <a:ext cx="2362200" cy="276999"/>
          </a:xfrm>
          <a:prstGeom prst="rect">
            <a:avLst/>
          </a:prstGeom>
          <a:noFill/>
        </p:spPr>
        <p:txBody>
          <a:bodyPr wrap="square" rtlCol="0">
            <a:spAutoFit/>
          </a:bodyPr>
          <a:lstStyle/>
          <a:p>
            <a:r>
              <a:rPr lang="en-US" sz="1200" dirty="0"/>
              <a:t>After the second iteration: </a:t>
            </a:r>
            <a:r>
              <a:rPr lang="en-US" sz="1200" i="1" dirty="0"/>
              <a:t>P</a:t>
            </a:r>
            <a:r>
              <a:rPr lang="en-US" sz="1200" dirty="0"/>
              <a:t>=0.97</a:t>
            </a:r>
          </a:p>
        </p:txBody>
      </p:sp>
      <p:sp>
        <p:nvSpPr>
          <p:cNvPr id="9" name="TextBox 8">
            <a:extLst>
              <a:ext uri="{FF2B5EF4-FFF2-40B4-BE49-F238E27FC236}">
                <a16:creationId xmlns:a16="http://schemas.microsoft.com/office/drawing/2014/main" id="{ADD45D68-6FC4-463C-9A36-0FFD0126B117}"/>
              </a:ext>
            </a:extLst>
          </p:cNvPr>
          <p:cNvSpPr txBox="1"/>
          <p:nvPr/>
        </p:nvSpPr>
        <p:spPr>
          <a:xfrm>
            <a:off x="8835564" y="5601348"/>
            <a:ext cx="2362200" cy="461665"/>
          </a:xfrm>
          <a:prstGeom prst="rect">
            <a:avLst/>
          </a:prstGeom>
          <a:noFill/>
        </p:spPr>
        <p:txBody>
          <a:bodyPr wrap="square" rtlCol="0">
            <a:spAutoFit/>
          </a:bodyPr>
          <a:lstStyle/>
          <a:p>
            <a:r>
              <a:rPr lang="en-US" sz="1200" dirty="0"/>
              <a:t>After the third iteration: </a:t>
            </a:r>
            <a:r>
              <a:rPr lang="en-US" sz="1200" i="1" dirty="0"/>
              <a:t>P</a:t>
            </a:r>
            <a:r>
              <a:rPr lang="en-US" sz="1200" dirty="0"/>
              <a:t>=0.57</a:t>
            </a:r>
          </a:p>
          <a:p>
            <a:r>
              <a:rPr lang="en-US" sz="1200" dirty="0"/>
              <a:t>Optimal number of iterations is 2.</a:t>
            </a:r>
          </a:p>
        </p:txBody>
      </p:sp>
    </p:spTree>
    <p:extLst>
      <p:ext uri="{BB962C8B-B14F-4D97-AF65-F5344CB8AC3E}">
        <p14:creationId xmlns:p14="http://schemas.microsoft.com/office/powerpoint/2010/main" val="2312992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258530-6C8C-4282-A374-2B1AD24701A6}"/>
              </a:ext>
            </a:extLst>
          </p:cNvPr>
          <p:cNvPicPr>
            <a:picLocks noChangeAspect="1"/>
          </p:cNvPicPr>
          <p:nvPr/>
        </p:nvPicPr>
        <p:blipFill>
          <a:blip r:embed="rId2"/>
          <a:stretch>
            <a:fillRect/>
          </a:stretch>
        </p:blipFill>
        <p:spPr>
          <a:xfrm>
            <a:off x="2257425" y="347662"/>
            <a:ext cx="7677150" cy="6162675"/>
          </a:xfrm>
          <a:prstGeom prst="rect">
            <a:avLst/>
          </a:prstGeom>
        </p:spPr>
      </p:pic>
      <p:sp>
        <p:nvSpPr>
          <p:cNvPr id="5" name="TextBox 4">
            <a:extLst>
              <a:ext uri="{FF2B5EF4-FFF2-40B4-BE49-F238E27FC236}">
                <a16:creationId xmlns:a16="http://schemas.microsoft.com/office/drawing/2014/main" id="{6C42DC83-04EC-4CB4-A279-4261EB94863D}"/>
              </a:ext>
            </a:extLst>
          </p:cNvPr>
          <p:cNvSpPr txBox="1"/>
          <p:nvPr/>
        </p:nvSpPr>
        <p:spPr>
          <a:xfrm>
            <a:off x="4095045" y="6550223"/>
            <a:ext cx="4610805" cy="307777"/>
          </a:xfrm>
          <a:prstGeom prst="rect">
            <a:avLst/>
          </a:prstGeom>
          <a:noFill/>
        </p:spPr>
        <p:txBody>
          <a:bodyPr wrap="square" rtlCol="0">
            <a:spAutoFit/>
          </a:bodyPr>
          <a:lstStyle/>
          <a:p>
            <a:r>
              <a:rPr lang="en-US" sz="1400" dirty="0"/>
              <a:t>Circuit does not show third iteration to avoid long drawings.</a:t>
            </a:r>
          </a:p>
        </p:txBody>
      </p:sp>
      <p:sp>
        <p:nvSpPr>
          <p:cNvPr id="6" name="TextBox 5">
            <a:extLst>
              <a:ext uri="{FF2B5EF4-FFF2-40B4-BE49-F238E27FC236}">
                <a16:creationId xmlns:a16="http://schemas.microsoft.com/office/drawing/2014/main" id="{27DDB3EE-BE1F-4B31-9D54-839BABEA7CFB}"/>
              </a:ext>
            </a:extLst>
          </p:cNvPr>
          <p:cNvSpPr txBox="1"/>
          <p:nvPr/>
        </p:nvSpPr>
        <p:spPr>
          <a:xfrm>
            <a:off x="316522" y="2189284"/>
            <a:ext cx="1406769" cy="281354"/>
          </a:xfrm>
          <a:prstGeom prst="rect">
            <a:avLst/>
          </a:prstGeom>
          <a:noFill/>
        </p:spPr>
        <p:txBody>
          <a:bodyPr wrap="square" rtlCol="0">
            <a:spAutoFit/>
          </a:bodyPr>
          <a:lstStyle/>
          <a:p>
            <a:r>
              <a:rPr lang="en-US" sz="1200" dirty="0"/>
              <a:t>Most significant bit</a:t>
            </a:r>
          </a:p>
        </p:txBody>
      </p:sp>
      <p:sp>
        <p:nvSpPr>
          <p:cNvPr id="7" name="TextBox 6">
            <a:extLst>
              <a:ext uri="{FF2B5EF4-FFF2-40B4-BE49-F238E27FC236}">
                <a16:creationId xmlns:a16="http://schemas.microsoft.com/office/drawing/2014/main" id="{DC0C7600-770E-4017-B011-D2211B7F8EA0}"/>
              </a:ext>
            </a:extLst>
          </p:cNvPr>
          <p:cNvSpPr txBox="1"/>
          <p:nvPr/>
        </p:nvSpPr>
        <p:spPr>
          <a:xfrm>
            <a:off x="316522" y="3115407"/>
            <a:ext cx="1406769" cy="281354"/>
          </a:xfrm>
          <a:prstGeom prst="rect">
            <a:avLst/>
          </a:prstGeom>
          <a:noFill/>
        </p:spPr>
        <p:txBody>
          <a:bodyPr wrap="square" rtlCol="0">
            <a:spAutoFit/>
          </a:bodyPr>
          <a:lstStyle/>
          <a:p>
            <a:r>
              <a:rPr lang="en-US" sz="1200" dirty="0"/>
              <a:t>Least significant bit</a:t>
            </a:r>
          </a:p>
        </p:txBody>
      </p:sp>
      <p:cxnSp>
        <p:nvCxnSpPr>
          <p:cNvPr id="9" name="Straight Arrow Connector 8">
            <a:extLst>
              <a:ext uri="{FF2B5EF4-FFF2-40B4-BE49-F238E27FC236}">
                <a16:creationId xmlns:a16="http://schemas.microsoft.com/office/drawing/2014/main" id="{B016351E-EE88-4B2F-A676-755D7D1525F6}"/>
              </a:ext>
            </a:extLst>
          </p:cNvPr>
          <p:cNvCxnSpPr>
            <a:stCxn id="6" idx="3"/>
          </p:cNvCxnSpPr>
          <p:nvPr/>
        </p:nvCxnSpPr>
        <p:spPr>
          <a:xfrm flipV="1">
            <a:off x="1723291" y="2189284"/>
            <a:ext cx="940778" cy="14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9F72CF7-95AC-433A-9E3D-C8D382C31AB5}"/>
              </a:ext>
            </a:extLst>
          </p:cNvPr>
          <p:cNvCxnSpPr>
            <a:stCxn id="7" idx="3"/>
          </p:cNvCxnSpPr>
          <p:nvPr/>
        </p:nvCxnSpPr>
        <p:spPr>
          <a:xfrm>
            <a:off x="1723291" y="3256084"/>
            <a:ext cx="940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014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9B48CF-30F9-412E-9186-43B15EAB5F51}"/>
              </a:ext>
            </a:extLst>
          </p:cNvPr>
          <p:cNvSpPr>
            <a:spLocks noGrp="1"/>
          </p:cNvSpPr>
          <p:nvPr>
            <p:ph idx="1"/>
          </p:nvPr>
        </p:nvSpPr>
        <p:spPr>
          <a:xfrm>
            <a:off x="838200" y="351693"/>
            <a:ext cx="10515600" cy="2206870"/>
          </a:xfrm>
        </p:spPr>
        <p:txBody>
          <a:bodyPr/>
          <a:lstStyle/>
          <a:p>
            <a:r>
              <a:rPr lang="en-US" dirty="0"/>
              <a:t>How do you find a needle in a haystack? You look at each piece of hay separately and check each one to see if it is the desired needle. That is not very efficient.</a:t>
            </a:r>
          </a:p>
          <a:p>
            <a:endParaRPr lang="en-US" dirty="0"/>
          </a:p>
        </p:txBody>
      </p:sp>
      <p:pic>
        <p:nvPicPr>
          <p:cNvPr id="4" name="Content Placeholder 3">
            <a:extLst>
              <a:ext uri="{FF2B5EF4-FFF2-40B4-BE49-F238E27FC236}">
                <a16:creationId xmlns:a16="http://schemas.microsoft.com/office/drawing/2014/main" id="{B9BF4ABD-4777-4DFD-803B-DCEA3455A85D}"/>
              </a:ext>
            </a:extLst>
          </p:cNvPr>
          <p:cNvPicPr>
            <a:picLocks noChangeAspect="1"/>
          </p:cNvPicPr>
          <p:nvPr/>
        </p:nvPicPr>
        <p:blipFill>
          <a:blip r:embed="rId2"/>
          <a:stretch>
            <a:fillRect/>
          </a:stretch>
        </p:blipFill>
        <p:spPr>
          <a:xfrm>
            <a:off x="838200" y="2794550"/>
            <a:ext cx="7400925" cy="3619500"/>
          </a:xfrm>
          <a:prstGeom prst="rect">
            <a:avLst/>
          </a:prstGeom>
        </p:spPr>
      </p:pic>
      <p:sp>
        <p:nvSpPr>
          <p:cNvPr id="5" name="Rectangle 4">
            <a:extLst>
              <a:ext uri="{FF2B5EF4-FFF2-40B4-BE49-F238E27FC236}">
                <a16:creationId xmlns:a16="http://schemas.microsoft.com/office/drawing/2014/main" id="{35798F64-406B-42D2-A0FF-ED3DF7EFA7AF}"/>
              </a:ext>
            </a:extLst>
          </p:cNvPr>
          <p:cNvSpPr/>
          <p:nvPr/>
        </p:nvSpPr>
        <p:spPr>
          <a:xfrm>
            <a:off x="8358554" y="1316559"/>
            <a:ext cx="3833446" cy="2585323"/>
          </a:xfrm>
          <a:prstGeom prst="rect">
            <a:avLst/>
          </a:prstGeom>
        </p:spPr>
        <p:txBody>
          <a:bodyPr wrap="square">
            <a:spAutoFit/>
          </a:bodyPr>
          <a:lstStyle/>
          <a:p>
            <a:r>
              <a:rPr lang="en-US" dirty="0"/>
              <a:t>Given an unordered array of m elements, find a particular element. Classically, in the worst case, this takes m queries. On average, we will find the desired element in m/2 queries. Can we do better?</a:t>
            </a:r>
          </a:p>
          <a:p>
            <a:r>
              <a:rPr lang="en-US" dirty="0"/>
              <a:t>	</a:t>
            </a:r>
          </a:p>
          <a:p>
            <a:r>
              <a:rPr lang="en-US" dirty="0" err="1"/>
              <a:t>Lov</a:t>
            </a:r>
            <a:r>
              <a:rPr lang="en-US" dirty="0"/>
              <a:t> Grover’s search algorithm does the job in sqrt(m) queries. </a:t>
            </a:r>
          </a:p>
        </p:txBody>
      </p:sp>
      <p:sp>
        <p:nvSpPr>
          <p:cNvPr id="6" name="Rectangle 5">
            <a:extLst>
              <a:ext uri="{FF2B5EF4-FFF2-40B4-BE49-F238E27FC236}">
                <a16:creationId xmlns:a16="http://schemas.microsoft.com/office/drawing/2014/main" id="{C2DC7E5D-80CE-4800-8991-2EAFD4E3E712}"/>
              </a:ext>
            </a:extLst>
          </p:cNvPr>
          <p:cNvSpPr/>
          <p:nvPr/>
        </p:nvSpPr>
        <p:spPr>
          <a:xfrm>
            <a:off x="1223474" y="6418487"/>
            <a:ext cx="6069867" cy="369332"/>
          </a:xfrm>
          <a:prstGeom prst="rect">
            <a:avLst/>
          </a:prstGeom>
        </p:spPr>
        <p:txBody>
          <a:bodyPr wrap="none">
            <a:spAutoFit/>
          </a:bodyPr>
          <a:lstStyle/>
          <a:p>
            <a:pPr algn="ctr"/>
            <a:r>
              <a:rPr lang="en-US" dirty="0"/>
              <a:t>Classical version of Grover’s Algorithm. Example python3 code.</a:t>
            </a:r>
          </a:p>
        </p:txBody>
      </p:sp>
    </p:spTree>
    <p:extLst>
      <p:ext uri="{BB962C8B-B14F-4D97-AF65-F5344CB8AC3E}">
        <p14:creationId xmlns:p14="http://schemas.microsoft.com/office/powerpoint/2010/main" val="2217250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5B908-060F-4A75-A2C8-A5B3786153DD}"/>
              </a:ext>
            </a:extLst>
          </p:cNvPr>
          <p:cNvSpPr>
            <a:spLocks noGrp="1"/>
          </p:cNvSpPr>
          <p:nvPr>
            <p:ph type="title"/>
          </p:nvPr>
        </p:nvSpPr>
        <p:spPr>
          <a:xfrm>
            <a:off x="838200" y="329956"/>
            <a:ext cx="10515600" cy="1325563"/>
          </a:xfrm>
          <a:solidFill>
            <a:schemeClr val="accent4">
              <a:lumMod val="60000"/>
              <a:lumOff val="40000"/>
            </a:schemeClr>
          </a:solidFill>
        </p:spPr>
        <p:txBody>
          <a:bodyPr>
            <a:normAutofit/>
          </a:bodyPr>
          <a:lstStyle/>
          <a:p>
            <a:r>
              <a:rPr lang="en-US" sz="4000" b="1" dirty="0"/>
              <a:t>Phase Shift in detail</a:t>
            </a:r>
            <a:endParaRPr lang="en-US" sz="4000" dirty="0"/>
          </a:p>
        </p:txBody>
      </p:sp>
      <p:pic>
        <p:nvPicPr>
          <p:cNvPr id="4" name="Picture 3">
            <a:extLst>
              <a:ext uri="{FF2B5EF4-FFF2-40B4-BE49-F238E27FC236}">
                <a16:creationId xmlns:a16="http://schemas.microsoft.com/office/drawing/2014/main" id="{FAA27750-9AD8-4BED-BE44-CCCA39F12980}"/>
              </a:ext>
            </a:extLst>
          </p:cNvPr>
          <p:cNvPicPr>
            <a:picLocks noChangeAspect="1"/>
          </p:cNvPicPr>
          <p:nvPr/>
        </p:nvPicPr>
        <p:blipFill>
          <a:blip r:embed="rId2"/>
          <a:stretch>
            <a:fillRect/>
          </a:stretch>
        </p:blipFill>
        <p:spPr>
          <a:xfrm>
            <a:off x="4781550" y="1825625"/>
            <a:ext cx="6572250" cy="2819400"/>
          </a:xfrm>
          <a:prstGeom prst="rect">
            <a:avLst/>
          </a:prstGeom>
        </p:spPr>
      </p:pic>
      <p:pic>
        <p:nvPicPr>
          <p:cNvPr id="5" name="Picture 4">
            <a:extLst>
              <a:ext uri="{FF2B5EF4-FFF2-40B4-BE49-F238E27FC236}">
                <a16:creationId xmlns:a16="http://schemas.microsoft.com/office/drawing/2014/main" id="{4847D191-4E18-468B-8E76-D35F869BAA2A}"/>
              </a:ext>
            </a:extLst>
          </p:cNvPr>
          <p:cNvPicPr>
            <a:picLocks noChangeAspect="1"/>
          </p:cNvPicPr>
          <p:nvPr/>
        </p:nvPicPr>
        <p:blipFill>
          <a:blip r:embed="rId3"/>
          <a:stretch>
            <a:fillRect/>
          </a:stretch>
        </p:blipFill>
        <p:spPr>
          <a:xfrm>
            <a:off x="405207" y="4991605"/>
            <a:ext cx="6119390" cy="1501270"/>
          </a:xfrm>
          <a:prstGeom prst="rect">
            <a:avLst/>
          </a:prstGeom>
        </p:spPr>
      </p:pic>
    </p:spTree>
    <p:extLst>
      <p:ext uri="{BB962C8B-B14F-4D97-AF65-F5344CB8AC3E}">
        <p14:creationId xmlns:p14="http://schemas.microsoft.com/office/powerpoint/2010/main" val="675642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29EA69-130F-4ECC-BE66-894FD6FE302D}"/>
              </a:ext>
            </a:extLst>
          </p:cNvPr>
          <p:cNvPicPr>
            <a:picLocks noChangeAspect="1"/>
          </p:cNvPicPr>
          <p:nvPr/>
        </p:nvPicPr>
        <p:blipFill>
          <a:blip r:embed="rId2"/>
          <a:stretch>
            <a:fillRect/>
          </a:stretch>
        </p:blipFill>
        <p:spPr>
          <a:xfrm>
            <a:off x="5503249" y="282574"/>
            <a:ext cx="6145826" cy="2636471"/>
          </a:xfrm>
          <a:prstGeom prst="rect">
            <a:avLst/>
          </a:prstGeom>
        </p:spPr>
      </p:pic>
      <p:pic>
        <p:nvPicPr>
          <p:cNvPr id="5" name="Picture 4">
            <a:extLst>
              <a:ext uri="{FF2B5EF4-FFF2-40B4-BE49-F238E27FC236}">
                <a16:creationId xmlns:a16="http://schemas.microsoft.com/office/drawing/2014/main" id="{F377A8F2-80DE-4A1A-88FC-5260454306FE}"/>
              </a:ext>
            </a:extLst>
          </p:cNvPr>
          <p:cNvPicPr>
            <a:picLocks noChangeAspect="1"/>
          </p:cNvPicPr>
          <p:nvPr/>
        </p:nvPicPr>
        <p:blipFill>
          <a:blip r:embed="rId3"/>
          <a:stretch>
            <a:fillRect/>
          </a:stretch>
        </p:blipFill>
        <p:spPr>
          <a:xfrm>
            <a:off x="254751" y="2973474"/>
            <a:ext cx="5182049" cy="800169"/>
          </a:xfrm>
          <a:prstGeom prst="rect">
            <a:avLst/>
          </a:prstGeom>
        </p:spPr>
      </p:pic>
      <p:pic>
        <p:nvPicPr>
          <p:cNvPr id="6" name="Picture 5">
            <a:extLst>
              <a:ext uri="{FF2B5EF4-FFF2-40B4-BE49-F238E27FC236}">
                <a16:creationId xmlns:a16="http://schemas.microsoft.com/office/drawing/2014/main" id="{7943D63B-6073-402B-A067-9945FF508BB1}"/>
              </a:ext>
            </a:extLst>
          </p:cNvPr>
          <p:cNvPicPr>
            <a:picLocks noChangeAspect="1"/>
          </p:cNvPicPr>
          <p:nvPr/>
        </p:nvPicPr>
        <p:blipFill>
          <a:blip r:embed="rId4"/>
          <a:stretch>
            <a:fillRect/>
          </a:stretch>
        </p:blipFill>
        <p:spPr>
          <a:xfrm>
            <a:off x="254751" y="4399197"/>
            <a:ext cx="5182049" cy="754445"/>
          </a:xfrm>
          <a:prstGeom prst="rect">
            <a:avLst/>
          </a:prstGeom>
        </p:spPr>
      </p:pic>
      <p:pic>
        <p:nvPicPr>
          <p:cNvPr id="7" name="Picture 6">
            <a:extLst>
              <a:ext uri="{FF2B5EF4-FFF2-40B4-BE49-F238E27FC236}">
                <a16:creationId xmlns:a16="http://schemas.microsoft.com/office/drawing/2014/main" id="{36DD2625-D3F6-4A3B-8C39-3DF909309A10}"/>
              </a:ext>
            </a:extLst>
          </p:cNvPr>
          <p:cNvPicPr>
            <a:picLocks noChangeAspect="1"/>
          </p:cNvPicPr>
          <p:nvPr/>
        </p:nvPicPr>
        <p:blipFill>
          <a:blip r:embed="rId5"/>
          <a:stretch>
            <a:fillRect/>
          </a:stretch>
        </p:blipFill>
        <p:spPr>
          <a:xfrm>
            <a:off x="5826889" y="4690481"/>
            <a:ext cx="5822185" cy="1569856"/>
          </a:xfrm>
          <a:prstGeom prst="rect">
            <a:avLst/>
          </a:prstGeom>
        </p:spPr>
      </p:pic>
    </p:spTree>
    <p:extLst>
      <p:ext uri="{BB962C8B-B14F-4D97-AF65-F5344CB8AC3E}">
        <p14:creationId xmlns:p14="http://schemas.microsoft.com/office/powerpoint/2010/main" val="280043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A81D-EB24-44D3-98DA-BC7CD44675F3}"/>
              </a:ext>
            </a:extLst>
          </p:cNvPr>
          <p:cNvSpPr>
            <a:spLocks noGrp="1"/>
          </p:cNvSpPr>
          <p:nvPr>
            <p:ph type="title"/>
          </p:nvPr>
        </p:nvSpPr>
        <p:spPr>
          <a:solidFill>
            <a:schemeClr val="accent4">
              <a:lumMod val="60000"/>
              <a:lumOff val="40000"/>
            </a:schemeClr>
          </a:solidFill>
        </p:spPr>
        <p:txBody>
          <a:bodyPr>
            <a:normAutofit/>
          </a:bodyPr>
          <a:lstStyle/>
          <a:p>
            <a:r>
              <a:rPr lang="en-US" sz="4000" b="1" dirty="0"/>
              <a:t>Amplitude Amplification in detail</a:t>
            </a:r>
            <a:br>
              <a:rPr lang="en-US" sz="4000" b="1" dirty="0"/>
            </a:br>
            <a:r>
              <a:rPr lang="en-US" sz="3200" b="1" dirty="0"/>
              <a:t>(Inversion about the mean)</a:t>
            </a:r>
            <a:endParaRPr lang="en-US" sz="3200" dirty="0"/>
          </a:p>
        </p:txBody>
      </p:sp>
      <p:pic>
        <p:nvPicPr>
          <p:cNvPr id="7" name="Picture 6">
            <a:extLst>
              <a:ext uri="{FF2B5EF4-FFF2-40B4-BE49-F238E27FC236}">
                <a16:creationId xmlns:a16="http://schemas.microsoft.com/office/drawing/2014/main" id="{CFC2D8CB-7828-455D-8891-F3F139A6E356}"/>
              </a:ext>
            </a:extLst>
          </p:cNvPr>
          <p:cNvPicPr>
            <a:picLocks noChangeAspect="1"/>
          </p:cNvPicPr>
          <p:nvPr/>
        </p:nvPicPr>
        <p:blipFill>
          <a:blip r:embed="rId2"/>
          <a:stretch>
            <a:fillRect/>
          </a:stretch>
        </p:blipFill>
        <p:spPr>
          <a:xfrm>
            <a:off x="5775731" y="2249720"/>
            <a:ext cx="5288738" cy="1958510"/>
          </a:xfrm>
          <a:prstGeom prst="rect">
            <a:avLst/>
          </a:prstGeom>
        </p:spPr>
      </p:pic>
      <p:pic>
        <p:nvPicPr>
          <p:cNvPr id="3" name="Picture 2">
            <a:extLst>
              <a:ext uri="{FF2B5EF4-FFF2-40B4-BE49-F238E27FC236}">
                <a16:creationId xmlns:a16="http://schemas.microsoft.com/office/drawing/2014/main" id="{119545AC-11AE-4EB7-B30E-0BA034E00423}"/>
              </a:ext>
            </a:extLst>
          </p:cNvPr>
          <p:cNvPicPr>
            <a:picLocks noChangeAspect="1"/>
          </p:cNvPicPr>
          <p:nvPr/>
        </p:nvPicPr>
        <p:blipFill>
          <a:blip r:embed="rId3"/>
          <a:stretch>
            <a:fillRect/>
          </a:stretch>
        </p:blipFill>
        <p:spPr>
          <a:xfrm>
            <a:off x="289094" y="1875648"/>
            <a:ext cx="5143946" cy="3718882"/>
          </a:xfrm>
          <a:prstGeom prst="rect">
            <a:avLst/>
          </a:prstGeom>
        </p:spPr>
      </p:pic>
      <p:pic>
        <p:nvPicPr>
          <p:cNvPr id="4" name="Picture 3">
            <a:extLst>
              <a:ext uri="{FF2B5EF4-FFF2-40B4-BE49-F238E27FC236}">
                <a16:creationId xmlns:a16="http://schemas.microsoft.com/office/drawing/2014/main" id="{27DB1683-BF0D-43D5-A3FB-ED4046F3D5A8}"/>
              </a:ext>
            </a:extLst>
          </p:cNvPr>
          <p:cNvPicPr>
            <a:picLocks noChangeAspect="1"/>
          </p:cNvPicPr>
          <p:nvPr/>
        </p:nvPicPr>
        <p:blipFill>
          <a:blip r:embed="rId4"/>
          <a:stretch>
            <a:fillRect/>
          </a:stretch>
        </p:blipFill>
        <p:spPr>
          <a:xfrm>
            <a:off x="1367380" y="5951141"/>
            <a:ext cx="9457240" cy="906859"/>
          </a:xfrm>
          <a:prstGeom prst="rect">
            <a:avLst/>
          </a:prstGeom>
        </p:spPr>
      </p:pic>
    </p:spTree>
    <p:extLst>
      <p:ext uri="{BB962C8B-B14F-4D97-AF65-F5344CB8AC3E}">
        <p14:creationId xmlns:p14="http://schemas.microsoft.com/office/powerpoint/2010/main" val="3923210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D9904B-429E-4FE6-937A-1A44EE205DD7}"/>
              </a:ext>
            </a:extLst>
          </p:cNvPr>
          <p:cNvPicPr>
            <a:picLocks noChangeAspect="1"/>
          </p:cNvPicPr>
          <p:nvPr/>
        </p:nvPicPr>
        <p:blipFill>
          <a:blip r:embed="rId2"/>
          <a:stretch>
            <a:fillRect/>
          </a:stretch>
        </p:blipFill>
        <p:spPr>
          <a:xfrm>
            <a:off x="6551586" y="226956"/>
            <a:ext cx="5288738" cy="1958510"/>
          </a:xfrm>
          <a:prstGeom prst="rect">
            <a:avLst/>
          </a:prstGeom>
        </p:spPr>
      </p:pic>
      <p:pic>
        <p:nvPicPr>
          <p:cNvPr id="5" name="Picture 4">
            <a:extLst>
              <a:ext uri="{FF2B5EF4-FFF2-40B4-BE49-F238E27FC236}">
                <a16:creationId xmlns:a16="http://schemas.microsoft.com/office/drawing/2014/main" id="{43CA46F1-F3CE-4DF3-81DA-5E734762E4D1}"/>
              </a:ext>
            </a:extLst>
          </p:cNvPr>
          <p:cNvPicPr>
            <a:picLocks noChangeAspect="1"/>
          </p:cNvPicPr>
          <p:nvPr/>
        </p:nvPicPr>
        <p:blipFill>
          <a:blip r:embed="rId3"/>
          <a:stretch>
            <a:fillRect/>
          </a:stretch>
        </p:blipFill>
        <p:spPr>
          <a:xfrm>
            <a:off x="618871" y="2872692"/>
            <a:ext cx="9845893" cy="556308"/>
          </a:xfrm>
          <a:prstGeom prst="rect">
            <a:avLst/>
          </a:prstGeom>
        </p:spPr>
      </p:pic>
      <p:pic>
        <p:nvPicPr>
          <p:cNvPr id="6" name="Picture 5">
            <a:extLst>
              <a:ext uri="{FF2B5EF4-FFF2-40B4-BE49-F238E27FC236}">
                <a16:creationId xmlns:a16="http://schemas.microsoft.com/office/drawing/2014/main" id="{284A7098-ABFE-4888-BF14-56459BBC7E73}"/>
              </a:ext>
            </a:extLst>
          </p:cNvPr>
          <p:cNvPicPr>
            <a:picLocks noChangeAspect="1"/>
          </p:cNvPicPr>
          <p:nvPr/>
        </p:nvPicPr>
        <p:blipFill>
          <a:blip r:embed="rId4"/>
          <a:stretch>
            <a:fillRect/>
          </a:stretch>
        </p:blipFill>
        <p:spPr>
          <a:xfrm>
            <a:off x="244794" y="3963417"/>
            <a:ext cx="9845893" cy="510584"/>
          </a:xfrm>
          <a:prstGeom prst="rect">
            <a:avLst/>
          </a:prstGeom>
        </p:spPr>
      </p:pic>
      <p:pic>
        <p:nvPicPr>
          <p:cNvPr id="7" name="Picture 6">
            <a:extLst>
              <a:ext uri="{FF2B5EF4-FFF2-40B4-BE49-F238E27FC236}">
                <a16:creationId xmlns:a16="http://schemas.microsoft.com/office/drawing/2014/main" id="{4BEB065D-5793-410E-B242-EC3E3C7BD0FD}"/>
              </a:ext>
            </a:extLst>
          </p:cNvPr>
          <p:cNvPicPr>
            <a:picLocks noChangeAspect="1"/>
          </p:cNvPicPr>
          <p:nvPr/>
        </p:nvPicPr>
        <p:blipFill>
          <a:blip r:embed="rId5"/>
          <a:stretch>
            <a:fillRect/>
          </a:stretch>
        </p:blipFill>
        <p:spPr>
          <a:xfrm>
            <a:off x="618871" y="5177419"/>
            <a:ext cx="9579170" cy="548688"/>
          </a:xfrm>
          <a:prstGeom prst="rect">
            <a:avLst/>
          </a:prstGeom>
        </p:spPr>
      </p:pic>
      <p:pic>
        <p:nvPicPr>
          <p:cNvPr id="8" name="Picture 7">
            <a:extLst>
              <a:ext uri="{FF2B5EF4-FFF2-40B4-BE49-F238E27FC236}">
                <a16:creationId xmlns:a16="http://schemas.microsoft.com/office/drawing/2014/main" id="{4D1EFDE8-DBAB-4AB5-81E2-E4688E47517B}"/>
              </a:ext>
            </a:extLst>
          </p:cNvPr>
          <p:cNvPicPr>
            <a:picLocks noChangeAspect="1"/>
          </p:cNvPicPr>
          <p:nvPr/>
        </p:nvPicPr>
        <p:blipFill>
          <a:blip r:embed="rId6"/>
          <a:stretch>
            <a:fillRect/>
          </a:stretch>
        </p:blipFill>
        <p:spPr>
          <a:xfrm>
            <a:off x="10300710" y="3605246"/>
            <a:ext cx="1600339" cy="1226926"/>
          </a:xfrm>
          <a:prstGeom prst="rect">
            <a:avLst/>
          </a:prstGeom>
        </p:spPr>
      </p:pic>
    </p:spTree>
    <p:extLst>
      <p:ext uri="{BB962C8B-B14F-4D97-AF65-F5344CB8AC3E}">
        <p14:creationId xmlns:p14="http://schemas.microsoft.com/office/powerpoint/2010/main" val="1251474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D7B82-2A10-4D55-8542-89272DBE74EB}"/>
              </a:ext>
            </a:extLst>
          </p:cNvPr>
          <p:cNvPicPr>
            <a:picLocks noChangeAspect="1"/>
          </p:cNvPicPr>
          <p:nvPr/>
        </p:nvPicPr>
        <p:blipFill>
          <a:blip r:embed="rId2"/>
          <a:stretch>
            <a:fillRect/>
          </a:stretch>
        </p:blipFill>
        <p:spPr>
          <a:xfrm>
            <a:off x="177424" y="82162"/>
            <a:ext cx="5143325" cy="2156072"/>
          </a:xfrm>
          <a:prstGeom prst="rect">
            <a:avLst/>
          </a:prstGeom>
        </p:spPr>
      </p:pic>
      <p:pic>
        <p:nvPicPr>
          <p:cNvPr id="5" name="Picture 4">
            <a:extLst>
              <a:ext uri="{FF2B5EF4-FFF2-40B4-BE49-F238E27FC236}">
                <a16:creationId xmlns:a16="http://schemas.microsoft.com/office/drawing/2014/main" id="{4DBD3EE5-36AE-4DC4-94C4-BC2357C94B02}"/>
              </a:ext>
            </a:extLst>
          </p:cNvPr>
          <p:cNvPicPr>
            <a:picLocks noChangeAspect="1"/>
          </p:cNvPicPr>
          <p:nvPr/>
        </p:nvPicPr>
        <p:blipFill>
          <a:blip r:embed="rId3"/>
          <a:stretch>
            <a:fillRect/>
          </a:stretch>
        </p:blipFill>
        <p:spPr>
          <a:xfrm>
            <a:off x="177424" y="2651071"/>
            <a:ext cx="5260415" cy="2060649"/>
          </a:xfrm>
          <a:prstGeom prst="rect">
            <a:avLst/>
          </a:prstGeom>
        </p:spPr>
      </p:pic>
      <p:pic>
        <p:nvPicPr>
          <p:cNvPr id="6" name="Picture 5">
            <a:extLst>
              <a:ext uri="{FF2B5EF4-FFF2-40B4-BE49-F238E27FC236}">
                <a16:creationId xmlns:a16="http://schemas.microsoft.com/office/drawing/2014/main" id="{6AEBA64D-DD40-4158-9B7A-E1B8C7B84A82}"/>
              </a:ext>
            </a:extLst>
          </p:cNvPr>
          <p:cNvPicPr>
            <a:picLocks noChangeAspect="1"/>
          </p:cNvPicPr>
          <p:nvPr/>
        </p:nvPicPr>
        <p:blipFill>
          <a:blip r:embed="rId4"/>
          <a:stretch>
            <a:fillRect/>
          </a:stretch>
        </p:blipFill>
        <p:spPr>
          <a:xfrm>
            <a:off x="6684276" y="188269"/>
            <a:ext cx="5260415" cy="1862307"/>
          </a:xfrm>
          <a:prstGeom prst="rect">
            <a:avLst/>
          </a:prstGeom>
        </p:spPr>
      </p:pic>
      <p:pic>
        <p:nvPicPr>
          <p:cNvPr id="7" name="Picture 6">
            <a:extLst>
              <a:ext uri="{FF2B5EF4-FFF2-40B4-BE49-F238E27FC236}">
                <a16:creationId xmlns:a16="http://schemas.microsoft.com/office/drawing/2014/main" id="{8225D1ED-D202-4ABB-A537-767FB9DC8EDF}"/>
              </a:ext>
            </a:extLst>
          </p:cNvPr>
          <p:cNvPicPr>
            <a:picLocks noChangeAspect="1"/>
          </p:cNvPicPr>
          <p:nvPr/>
        </p:nvPicPr>
        <p:blipFill>
          <a:blip r:embed="rId5"/>
          <a:stretch>
            <a:fillRect/>
          </a:stretch>
        </p:blipFill>
        <p:spPr>
          <a:xfrm>
            <a:off x="6377374" y="2651071"/>
            <a:ext cx="5567317" cy="2062688"/>
          </a:xfrm>
          <a:prstGeom prst="rect">
            <a:avLst/>
          </a:prstGeom>
        </p:spPr>
      </p:pic>
      <p:pic>
        <p:nvPicPr>
          <p:cNvPr id="8" name="Picture 7">
            <a:extLst>
              <a:ext uri="{FF2B5EF4-FFF2-40B4-BE49-F238E27FC236}">
                <a16:creationId xmlns:a16="http://schemas.microsoft.com/office/drawing/2014/main" id="{C794553F-2DB8-4863-8780-AFCFCF492C99}"/>
              </a:ext>
            </a:extLst>
          </p:cNvPr>
          <p:cNvPicPr>
            <a:picLocks noChangeAspect="1"/>
          </p:cNvPicPr>
          <p:nvPr/>
        </p:nvPicPr>
        <p:blipFill>
          <a:blip r:embed="rId6"/>
          <a:stretch>
            <a:fillRect/>
          </a:stretch>
        </p:blipFill>
        <p:spPr>
          <a:xfrm>
            <a:off x="0" y="5847899"/>
            <a:ext cx="12192000" cy="613833"/>
          </a:xfrm>
          <a:prstGeom prst="rect">
            <a:avLst/>
          </a:prstGeom>
        </p:spPr>
      </p:pic>
    </p:spTree>
    <p:extLst>
      <p:ext uri="{BB962C8B-B14F-4D97-AF65-F5344CB8AC3E}">
        <p14:creationId xmlns:p14="http://schemas.microsoft.com/office/powerpoint/2010/main" val="2472173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2701FA-20DE-4679-AEDC-6880B3803C93}"/>
              </a:ext>
            </a:extLst>
          </p:cNvPr>
          <p:cNvPicPr>
            <a:picLocks noChangeAspect="1"/>
          </p:cNvPicPr>
          <p:nvPr/>
        </p:nvPicPr>
        <p:blipFill>
          <a:blip r:embed="rId2"/>
          <a:stretch>
            <a:fillRect/>
          </a:stretch>
        </p:blipFill>
        <p:spPr>
          <a:xfrm>
            <a:off x="3835575" y="643326"/>
            <a:ext cx="4275190" cy="1204064"/>
          </a:xfrm>
          <a:prstGeom prst="rect">
            <a:avLst/>
          </a:prstGeom>
        </p:spPr>
      </p:pic>
      <p:pic>
        <p:nvPicPr>
          <p:cNvPr id="5" name="Picture 4">
            <a:extLst>
              <a:ext uri="{FF2B5EF4-FFF2-40B4-BE49-F238E27FC236}">
                <a16:creationId xmlns:a16="http://schemas.microsoft.com/office/drawing/2014/main" id="{AF88B72B-8CB7-4379-8188-730E533F9235}"/>
              </a:ext>
            </a:extLst>
          </p:cNvPr>
          <p:cNvPicPr>
            <a:picLocks noChangeAspect="1"/>
          </p:cNvPicPr>
          <p:nvPr/>
        </p:nvPicPr>
        <p:blipFill>
          <a:blip r:embed="rId3"/>
          <a:stretch>
            <a:fillRect/>
          </a:stretch>
        </p:blipFill>
        <p:spPr>
          <a:xfrm>
            <a:off x="2966615" y="2835488"/>
            <a:ext cx="5494496" cy="1432684"/>
          </a:xfrm>
          <a:prstGeom prst="rect">
            <a:avLst/>
          </a:prstGeom>
        </p:spPr>
      </p:pic>
      <p:pic>
        <p:nvPicPr>
          <p:cNvPr id="6" name="Picture 5">
            <a:extLst>
              <a:ext uri="{FF2B5EF4-FFF2-40B4-BE49-F238E27FC236}">
                <a16:creationId xmlns:a16="http://schemas.microsoft.com/office/drawing/2014/main" id="{16E5CB63-1693-4363-8591-36BA95BF7CC6}"/>
              </a:ext>
            </a:extLst>
          </p:cNvPr>
          <p:cNvPicPr>
            <a:picLocks noChangeAspect="1"/>
          </p:cNvPicPr>
          <p:nvPr/>
        </p:nvPicPr>
        <p:blipFill>
          <a:blip r:embed="rId4"/>
          <a:stretch>
            <a:fillRect/>
          </a:stretch>
        </p:blipFill>
        <p:spPr>
          <a:xfrm>
            <a:off x="2453402" y="5202071"/>
            <a:ext cx="1844200" cy="838273"/>
          </a:xfrm>
          <a:prstGeom prst="rect">
            <a:avLst/>
          </a:prstGeom>
        </p:spPr>
      </p:pic>
      <p:sp>
        <p:nvSpPr>
          <p:cNvPr id="7" name="TextBox 6">
            <a:extLst>
              <a:ext uri="{FF2B5EF4-FFF2-40B4-BE49-F238E27FC236}">
                <a16:creationId xmlns:a16="http://schemas.microsoft.com/office/drawing/2014/main" id="{530F8856-103E-49A4-A979-0B7E22ACC1BE}"/>
              </a:ext>
            </a:extLst>
          </p:cNvPr>
          <p:cNvSpPr txBox="1"/>
          <p:nvPr/>
        </p:nvSpPr>
        <p:spPr>
          <a:xfrm>
            <a:off x="720969" y="5476163"/>
            <a:ext cx="1844200" cy="369332"/>
          </a:xfrm>
          <a:prstGeom prst="rect">
            <a:avLst/>
          </a:prstGeom>
          <a:noFill/>
        </p:spPr>
        <p:txBody>
          <a:bodyPr wrap="square" rtlCol="0">
            <a:spAutoFit/>
          </a:bodyPr>
          <a:lstStyle/>
          <a:p>
            <a:r>
              <a:rPr lang="en-US" dirty="0"/>
              <a:t>Remember that:</a:t>
            </a:r>
          </a:p>
        </p:txBody>
      </p:sp>
      <p:sp>
        <p:nvSpPr>
          <p:cNvPr id="8" name="TextBox 7">
            <a:extLst>
              <a:ext uri="{FF2B5EF4-FFF2-40B4-BE49-F238E27FC236}">
                <a16:creationId xmlns:a16="http://schemas.microsoft.com/office/drawing/2014/main" id="{AFB3EF89-8B52-4B6D-9ACE-F445F907F778}"/>
              </a:ext>
            </a:extLst>
          </p:cNvPr>
          <p:cNvSpPr txBox="1"/>
          <p:nvPr/>
        </p:nvSpPr>
        <p:spPr>
          <a:xfrm>
            <a:off x="4468166" y="5476163"/>
            <a:ext cx="4060371" cy="369332"/>
          </a:xfrm>
          <a:prstGeom prst="rect">
            <a:avLst/>
          </a:prstGeom>
          <a:noFill/>
        </p:spPr>
        <p:txBody>
          <a:bodyPr wrap="square" rtlCol="0">
            <a:spAutoFit/>
          </a:bodyPr>
          <a:lstStyle/>
          <a:p>
            <a:r>
              <a:rPr lang="en-US" dirty="0"/>
              <a:t>So, we measure </a:t>
            </a:r>
            <a:r>
              <a:rPr lang="en-US" b="1" dirty="0"/>
              <a:t>|10x⟩ </a:t>
            </a:r>
            <a:r>
              <a:rPr lang="en-US" dirty="0"/>
              <a:t>with probability 1.</a:t>
            </a:r>
          </a:p>
        </p:txBody>
      </p:sp>
      <p:sp>
        <p:nvSpPr>
          <p:cNvPr id="2" name="TextBox 1">
            <a:extLst>
              <a:ext uri="{FF2B5EF4-FFF2-40B4-BE49-F238E27FC236}">
                <a16:creationId xmlns:a16="http://schemas.microsoft.com/office/drawing/2014/main" id="{40B2DA7E-E2A8-428C-B69B-D08FDA4031F8}"/>
              </a:ext>
            </a:extLst>
          </p:cNvPr>
          <p:cNvSpPr txBox="1"/>
          <p:nvPr/>
        </p:nvSpPr>
        <p:spPr>
          <a:xfrm>
            <a:off x="-6622" y="2317473"/>
            <a:ext cx="4060371" cy="646331"/>
          </a:xfrm>
          <a:prstGeom prst="rect">
            <a:avLst/>
          </a:prstGeom>
          <a:noFill/>
        </p:spPr>
        <p:txBody>
          <a:bodyPr wrap="square" rtlCol="0">
            <a:spAutoFit/>
          </a:bodyPr>
          <a:lstStyle/>
          <a:p>
            <a:r>
              <a:rPr lang="en-US" dirty="0"/>
              <a:t>From previous slide, every circle is  /2</a:t>
            </a:r>
          </a:p>
          <a:p>
            <a:r>
              <a:rPr lang="en-US" dirty="0"/>
              <a:t>So this 2 needs to be 4)</a:t>
            </a:r>
          </a:p>
        </p:txBody>
      </p:sp>
      <p:grpSp>
        <p:nvGrpSpPr>
          <p:cNvPr id="12" name="Group 11">
            <a:extLst>
              <a:ext uri="{FF2B5EF4-FFF2-40B4-BE49-F238E27FC236}">
                <a16:creationId xmlns:a16="http://schemas.microsoft.com/office/drawing/2014/main" id="{7EEEEA81-FB13-461E-A442-A5F18B9C218A}"/>
              </a:ext>
            </a:extLst>
          </p:cNvPr>
          <p:cNvGrpSpPr/>
          <p:nvPr/>
        </p:nvGrpSpPr>
        <p:grpSpPr>
          <a:xfrm>
            <a:off x="782072" y="2865745"/>
            <a:ext cx="2913120" cy="1802880"/>
            <a:chOff x="782072" y="2865745"/>
            <a:chExt cx="2913120" cy="180288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F6C4590-2A13-4322-993E-C126378D42D2}"/>
                    </a:ext>
                  </a:extLst>
                </p14:cNvPr>
                <p14:cNvContentPartPr/>
                <p14:nvPr/>
              </p14:nvContentPartPr>
              <p14:xfrm>
                <a:off x="782072" y="2865745"/>
                <a:ext cx="2898720" cy="1802880"/>
              </p14:xfrm>
            </p:contentPart>
          </mc:Choice>
          <mc:Fallback xmlns="">
            <p:pic>
              <p:nvPicPr>
                <p:cNvPr id="3" name="Ink 2">
                  <a:extLst>
                    <a:ext uri="{FF2B5EF4-FFF2-40B4-BE49-F238E27FC236}">
                      <a16:creationId xmlns:a16="http://schemas.microsoft.com/office/drawing/2014/main" id="{8F6C4590-2A13-4322-993E-C126378D42D2}"/>
                    </a:ext>
                  </a:extLst>
                </p:cNvPr>
                <p:cNvPicPr/>
                <p:nvPr/>
              </p:nvPicPr>
              <p:blipFill>
                <a:blip r:embed="rId6"/>
                <a:stretch>
                  <a:fillRect/>
                </a:stretch>
              </p:blipFill>
              <p:spPr>
                <a:xfrm>
                  <a:off x="773432" y="2856745"/>
                  <a:ext cx="2916360" cy="182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2891B3A6-F74D-4D84-B758-AA4ACD0C66A7}"/>
                    </a:ext>
                  </a:extLst>
                </p14:cNvPr>
                <p14:cNvContentPartPr/>
                <p14:nvPr/>
              </p14:nvContentPartPr>
              <p14:xfrm>
                <a:off x="3346712" y="4146625"/>
                <a:ext cx="339120" cy="10440"/>
              </p14:xfrm>
            </p:contentPart>
          </mc:Choice>
          <mc:Fallback xmlns="">
            <p:pic>
              <p:nvPicPr>
                <p:cNvPr id="9" name="Ink 8">
                  <a:extLst>
                    <a:ext uri="{FF2B5EF4-FFF2-40B4-BE49-F238E27FC236}">
                      <a16:creationId xmlns:a16="http://schemas.microsoft.com/office/drawing/2014/main" id="{2891B3A6-F74D-4D84-B758-AA4ACD0C66A7}"/>
                    </a:ext>
                  </a:extLst>
                </p:cNvPr>
                <p:cNvPicPr/>
                <p:nvPr/>
              </p:nvPicPr>
              <p:blipFill>
                <a:blip r:embed="rId8"/>
                <a:stretch>
                  <a:fillRect/>
                </a:stretch>
              </p:blipFill>
              <p:spPr>
                <a:xfrm>
                  <a:off x="3337712" y="4137625"/>
                  <a:ext cx="356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9864E58A-B904-4131-A4F0-282BBAAFED4E}"/>
                    </a:ext>
                  </a:extLst>
                </p14:cNvPr>
                <p14:cNvContentPartPr/>
                <p14:nvPr/>
              </p14:nvContentPartPr>
              <p14:xfrm>
                <a:off x="3505112" y="4137985"/>
                <a:ext cx="190080" cy="347760"/>
              </p14:xfrm>
            </p:contentPart>
          </mc:Choice>
          <mc:Fallback xmlns="">
            <p:pic>
              <p:nvPicPr>
                <p:cNvPr id="11" name="Ink 10">
                  <a:extLst>
                    <a:ext uri="{FF2B5EF4-FFF2-40B4-BE49-F238E27FC236}">
                      <a16:creationId xmlns:a16="http://schemas.microsoft.com/office/drawing/2014/main" id="{9864E58A-B904-4131-A4F0-282BBAAFED4E}"/>
                    </a:ext>
                  </a:extLst>
                </p:cNvPr>
                <p:cNvPicPr/>
                <p:nvPr/>
              </p:nvPicPr>
              <p:blipFill>
                <a:blip r:embed="rId10"/>
                <a:stretch>
                  <a:fillRect/>
                </a:stretch>
              </p:blipFill>
              <p:spPr>
                <a:xfrm>
                  <a:off x="3496472" y="4128985"/>
                  <a:ext cx="207720" cy="365400"/>
                </a:xfrm>
                <a:prstGeom prst="rect">
                  <a:avLst/>
                </a:prstGeom>
              </p:spPr>
            </p:pic>
          </mc:Fallback>
        </mc:AlternateContent>
      </p:grpSp>
    </p:spTree>
    <p:extLst>
      <p:ext uri="{BB962C8B-B14F-4D97-AF65-F5344CB8AC3E}">
        <p14:creationId xmlns:p14="http://schemas.microsoft.com/office/powerpoint/2010/main" val="1206893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9913-A4CE-4B9A-A7F7-CF871435BB39}"/>
              </a:ext>
            </a:extLst>
          </p:cNvPr>
          <p:cNvSpPr>
            <a:spLocks noGrp="1"/>
          </p:cNvSpPr>
          <p:nvPr>
            <p:ph type="title"/>
          </p:nvPr>
        </p:nvSpPr>
        <p:spPr>
          <a:xfrm>
            <a:off x="838200" y="365125"/>
            <a:ext cx="4224867" cy="1325563"/>
          </a:xfrm>
        </p:spPr>
        <p:txBody>
          <a:bodyPr/>
          <a:lstStyle/>
          <a:p>
            <a:r>
              <a:rPr lang="en-US" dirty="0"/>
              <a:t>Another example</a:t>
            </a:r>
          </a:p>
        </p:txBody>
      </p:sp>
      <p:pic>
        <p:nvPicPr>
          <p:cNvPr id="4" name="Picture 3">
            <a:extLst>
              <a:ext uri="{FF2B5EF4-FFF2-40B4-BE49-F238E27FC236}">
                <a16:creationId xmlns:a16="http://schemas.microsoft.com/office/drawing/2014/main" id="{EEC6C613-D18C-4480-8DE0-139B600FB1E5}"/>
              </a:ext>
            </a:extLst>
          </p:cNvPr>
          <p:cNvPicPr>
            <a:picLocks noChangeAspect="1"/>
          </p:cNvPicPr>
          <p:nvPr/>
        </p:nvPicPr>
        <p:blipFill>
          <a:blip r:embed="rId2"/>
          <a:stretch>
            <a:fillRect/>
          </a:stretch>
        </p:blipFill>
        <p:spPr>
          <a:xfrm>
            <a:off x="1719262" y="1690688"/>
            <a:ext cx="9221236" cy="1862137"/>
          </a:xfrm>
          <a:prstGeom prst="rect">
            <a:avLst/>
          </a:prstGeom>
        </p:spPr>
      </p:pic>
      <p:pic>
        <p:nvPicPr>
          <p:cNvPr id="5" name="Picture 4">
            <a:extLst>
              <a:ext uri="{FF2B5EF4-FFF2-40B4-BE49-F238E27FC236}">
                <a16:creationId xmlns:a16="http://schemas.microsoft.com/office/drawing/2014/main" id="{AB6ACA70-BAD5-4632-B3E1-0449E7F9B073}"/>
              </a:ext>
            </a:extLst>
          </p:cNvPr>
          <p:cNvPicPr>
            <a:picLocks noChangeAspect="1"/>
          </p:cNvPicPr>
          <p:nvPr/>
        </p:nvPicPr>
        <p:blipFill>
          <a:blip r:embed="rId3"/>
          <a:stretch>
            <a:fillRect/>
          </a:stretch>
        </p:blipFill>
        <p:spPr>
          <a:xfrm>
            <a:off x="923925" y="3852862"/>
            <a:ext cx="5238750" cy="2390775"/>
          </a:xfrm>
          <a:prstGeom prst="rect">
            <a:avLst/>
          </a:prstGeom>
        </p:spPr>
      </p:pic>
      <p:pic>
        <p:nvPicPr>
          <p:cNvPr id="6" name="Picture 5">
            <a:extLst>
              <a:ext uri="{FF2B5EF4-FFF2-40B4-BE49-F238E27FC236}">
                <a16:creationId xmlns:a16="http://schemas.microsoft.com/office/drawing/2014/main" id="{E03EF290-4DEF-421C-95D9-FDFCCAB2AE37}"/>
              </a:ext>
            </a:extLst>
          </p:cNvPr>
          <p:cNvPicPr>
            <a:picLocks noChangeAspect="1"/>
          </p:cNvPicPr>
          <p:nvPr/>
        </p:nvPicPr>
        <p:blipFill>
          <a:blip r:embed="rId4"/>
          <a:stretch>
            <a:fillRect/>
          </a:stretch>
        </p:blipFill>
        <p:spPr>
          <a:xfrm>
            <a:off x="6805646" y="4610100"/>
            <a:ext cx="4976779" cy="1325563"/>
          </a:xfrm>
          <a:prstGeom prst="rect">
            <a:avLst/>
          </a:prstGeom>
        </p:spPr>
      </p:pic>
      <p:sp>
        <p:nvSpPr>
          <p:cNvPr id="7" name="Rectangle 6">
            <a:extLst>
              <a:ext uri="{FF2B5EF4-FFF2-40B4-BE49-F238E27FC236}">
                <a16:creationId xmlns:a16="http://schemas.microsoft.com/office/drawing/2014/main" id="{65579A42-21D5-4AAB-9C57-608660E297E3}"/>
              </a:ext>
            </a:extLst>
          </p:cNvPr>
          <p:cNvSpPr/>
          <p:nvPr/>
        </p:nvSpPr>
        <p:spPr>
          <a:xfrm>
            <a:off x="1999709" y="6354375"/>
            <a:ext cx="8660342" cy="276999"/>
          </a:xfrm>
          <a:prstGeom prst="rect">
            <a:avLst/>
          </a:prstGeom>
        </p:spPr>
        <p:txBody>
          <a:bodyPr wrap="square">
            <a:spAutoFit/>
          </a:bodyPr>
          <a:lstStyle/>
          <a:p>
            <a:r>
              <a:rPr lang="en-US" sz="1200" dirty="0"/>
              <a:t>Credit: José Luis Gómez-Muñoz “Quantum Circuit Implementing Grover's Algorithm” http://homepage.cem.itesm.mx/lgomez/quantum/</a:t>
            </a:r>
          </a:p>
        </p:txBody>
      </p:sp>
    </p:spTree>
    <p:extLst>
      <p:ext uri="{BB962C8B-B14F-4D97-AF65-F5344CB8AC3E}">
        <p14:creationId xmlns:p14="http://schemas.microsoft.com/office/powerpoint/2010/main" val="1242548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53D44-13B6-4366-B370-4DDCC962FFBE}"/>
              </a:ext>
            </a:extLst>
          </p:cNvPr>
          <p:cNvPicPr>
            <a:picLocks noChangeAspect="1"/>
          </p:cNvPicPr>
          <p:nvPr/>
        </p:nvPicPr>
        <p:blipFill>
          <a:blip r:embed="rId2"/>
          <a:stretch>
            <a:fillRect/>
          </a:stretch>
        </p:blipFill>
        <p:spPr>
          <a:xfrm>
            <a:off x="2500312" y="3496628"/>
            <a:ext cx="6281738" cy="1268535"/>
          </a:xfrm>
          <a:prstGeom prst="rect">
            <a:avLst/>
          </a:prstGeom>
        </p:spPr>
      </p:pic>
      <p:pic>
        <p:nvPicPr>
          <p:cNvPr id="5" name="Picture 4">
            <a:extLst>
              <a:ext uri="{FF2B5EF4-FFF2-40B4-BE49-F238E27FC236}">
                <a16:creationId xmlns:a16="http://schemas.microsoft.com/office/drawing/2014/main" id="{BB2D838A-DBFA-4F28-804F-DF0D1992C132}"/>
              </a:ext>
            </a:extLst>
          </p:cNvPr>
          <p:cNvPicPr>
            <a:picLocks noChangeAspect="1"/>
          </p:cNvPicPr>
          <p:nvPr/>
        </p:nvPicPr>
        <p:blipFill>
          <a:blip r:embed="rId3"/>
          <a:stretch>
            <a:fillRect/>
          </a:stretch>
        </p:blipFill>
        <p:spPr>
          <a:xfrm>
            <a:off x="72904" y="5739465"/>
            <a:ext cx="5776596" cy="1014389"/>
          </a:xfrm>
          <a:prstGeom prst="rect">
            <a:avLst/>
          </a:prstGeom>
        </p:spPr>
      </p:pic>
      <p:cxnSp>
        <p:nvCxnSpPr>
          <p:cNvPr id="7" name="Straight Arrow Connector 6">
            <a:extLst>
              <a:ext uri="{FF2B5EF4-FFF2-40B4-BE49-F238E27FC236}">
                <a16:creationId xmlns:a16="http://schemas.microsoft.com/office/drawing/2014/main" id="{CA1BBDB9-9440-4A1D-B7D8-65BD13FF10E6}"/>
              </a:ext>
            </a:extLst>
          </p:cNvPr>
          <p:cNvCxnSpPr>
            <a:cxnSpLocks/>
            <a:stCxn id="5" idx="0"/>
          </p:cNvCxnSpPr>
          <p:nvPr/>
        </p:nvCxnSpPr>
        <p:spPr>
          <a:xfrm flipV="1">
            <a:off x="2961202" y="4765163"/>
            <a:ext cx="234802" cy="97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079BAE4-39F3-4428-95C9-90E088E21C94}"/>
              </a:ext>
            </a:extLst>
          </p:cNvPr>
          <p:cNvPicPr>
            <a:picLocks noChangeAspect="1"/>
          </p:cNvPicPr>
          <p:nvPr/>
        </p:nvPicPr>
        <p:blipFill>
          <a:blip r:embed="rId4"/>
          <a:stretch>
            <a:fillRect/>
          </a:stretch>
        </p:blipFill>
        <p:spPr>
          <a:xfrm>
            <a:off x="6434504" y="5494718"/>
            <a:ext cx="5702086" cy="1014388"/>
          </a:xfrm>
          <a:prstGeom prst="rect">
            <a:avLst/>
          </a:prstGeom>
        </p:spPr>
      </p:pic>
      <p:cxnSp>
        <p:nvCxnSpPr>
          <p:cNvPr id="11" name="Straight Arrow Connector 10">
            <a:extLst>
              <a:ext uri="{FF2B5EF4-FFF2-40B4-BE49-F238E27FC236}">
                <a16:creationId xmlns:a16="http://schemas.microsoft.com/office/drawing/2014/main" id="{657D3F81-C010-47BF-BB68-AA76A0482A41}"/>
              </a:ext>
            </a:extLst>
          </p:cNvPr>
          <p:cNvCxnSpPr>
            <a:cxnSpLocks/>
            <a:stCxn id="8" idx="0"/>
          </p:cNvCxnSpPr>
          <p:nvPr/>
        </p:nvCxnSpPr>
        <p:spPr>
          <a:xfrm flipH="1" flipV="1">
            <a:off x="4200525" y="4747691"/>
            <a:ext cx="5085022" cy="74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EADBEA0-3C21-4AE1-B9C4-2DDF8C64EFB6}"/>
              </a:ext>
            </a:extLst>
          </p:cNvPr>
          <p:cNvPicPr>
            <a:picLocks noChangeAspect="1"/>
          </p:cNvPicPr>
          <p:nvPr/>
        </p:nvPicPr>
        <p:blipFill>
          <a:blip r:embed="rId5"/>
          <a:stretch>
            <a:fillRect/>
          </a:stretch>
        </p:blipFill>
        <p:spPr>
          <a:xfrm>
            <a:off x="0" y="2211795"/>
            <a:ext cx="5476875" cy="961757"/>
          </a:xfrm>
          <a:prstGeom prst="rect">
            <a:avLst/>
          </a:prstGeom>
        </p:spPr>
      </p:pic>
      <p:cxnSp>
        <p:nvCxnSpPr>
          <p:cNvPr id="14" name="Straight Arrow Connector 13">
            <a:extLst>
              <a:ext uri="{FF2B5EF4-FFF2-40B4-BE49-F238E27FC236}">
                <a16:creationId xmlns:a16="http://schemas.microsoft.com/office/drawing/2014/main" id="{E1EC9C46-236A-41AA-BB11-F29F03F4E749}"/>
              </a:ext>
            </a:extLst>
          </p:cNvPr>
          <p:cNvCxnSpPr>
            <a:cxnSpLocks/>
            <a:stCxn id="12" idx="3"/>
          </p:cNvCxnSpPr>
          <p:nvPr/>
        </p:nvCxnSpPr>
        <p:spPr>
          <a:xfrm>
            <a:off x="5476875" y="2692674"/>
            <a:ext cx="390525" cy="803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32EDEF3-32C5-4F4D-B85E-103B8AF13D11}"/>
              </a:ext>
            </a:extLst>
          </p:cNvPr>
          <p:cNvPicPr>
            <a:picLocks noChangeAspect="1"/>
          </p:cNvPicPr>
          <p:nvPr/>
        </p:nvPicPr>
        <p:blipFill>
          <a:blip r:embed="rId6"/>
          <a:stretch>
            <a:fillRect/>
          </a:stretch>
        </p:blipFill>
        <p:spPr>
          <a:xfrm>
            <a:off x="0" y="534057"/>
            <a:ext cx="2778546" cy="1677738"/>
          </a:xfrm>
          <a:prstGeom prst="rect">
            <a:avLst/>
          </a:prstGeom>
        </p:spPr>
      </p:pic>
      <p:pic>
        <p:nvPicPr>
          <p:cNvPr id="16" name="Picture 15">
            <a:extLst>
              <a:ext uri="{FF2B5EF4-FFF2-40B4-BE49-F238E27FC236}">
                <a16:creationId xmlns:a16="http://schemas.microsoft.com/office/drawing/2014/main" id="{7116EC4E-5918-49D3-B370-6D63B9F619D8}"/>
              </a:ext>
            </a:extLst>
          </p:cNvPr>
          <p:cNvPicPr>
            <a:picLocks noChangeAspect="1"/>
          </p:cNvPicPr>
          <p:nvPr/>
        </p:nvPicPr>
        <p:blipFill>
          <a:blip r:embed="rId7"/>
          <a:stretch>
            <a:fillRect/>
          </a:stretch>
        </p:blipFill>
        <p:spPr>
          <a:xfrm>
            <a:off x="3594779" y="228879"/>
            <a:ext cx="5372686" cy="889656"/>
          </a:xfrm>
          <a:prstGeom prst="rect">
            <a:avLst/>
          </a:prstGeom>
        </p:spPr>
      </p:pic>
      <p:pic>
        <p:nvPicPr>
          <p:cNvPr id="17" name="Picture 16">
            <a:extLst>
              <a:ext uri="{FF2B5EF4-FFF2-40B4-BE49-F238E27FC236}">
                <a16:creationId xmlns:a16="http://schemas.microsoft.com/office/drawing/2014/main" id="{85FF602C-2FA5-4559-BDE2-35ECF1BDC533}"/>
              </a:ext>
            </a:extLst>
          </p:cNvPr>
          <p:cNvPicPr>
            <a:picLocks noChangeAspect="1"/>
          </p:cNvPicPr>
          <p:nvPr/>
        </p:nvPicPr>
        <p:blipFill>
          <a:blip r:embed="rId8"/>
          <a:stretch>
            <a:fillRect/>
          </a:stretch>
        </p:blipFill>
        <p:spPr>
          <a:xfrm>
            <a:off x="8967465" y="0"/>
            <a:ext cx="3224535" cy="1914807"/>
          </a:xfrm>
          <a:prstGeom prst="rect">
            <a:avLst/>
          </a:prstGeom>
        </p:spPr>
      </p:pic>
      <p:cxnSp>
        <p:nvCxnSpPr>
          <p:cNvPr id="28" name="Straight Arrow Connector 27">
            <a:extLst>
              <a:ext uri="{FF2B5EF4-FFF2-40B4-BE49-F238E27FC236}">
                <a16:creationId xmlns:a16="http://schemas.microsoft.com/office/drawing/2014/main" id="{281A46AF-F29F-477C-BF62-3D479137D1C1}"/>
              </a:ext>
            </a:extLst>
          </p:cNvPr>
          <p:cNvCxnSpPr>
            <a:stCxn id="16" idx="2"/>
          </p:cNvCxnSpPr>
          <p:nvPr/>
        </p:nvCxnSpPr>
        <p:spPr>
          <a:xfrm>
            <a:off x="6281122" y="1118535"/>
            <a:ext cx="2339003" cy="2378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EFE4F1EF-3EB7-4159-9895-1C8A3AA5C1BA}"/>
              </a:ext>
            </a:extLst>
          </p:cNvPr>
          <p:cNvSpPr/>
          <p:nvPr/>
        </p:nvSpPr>
        <p:spPr>
          <a:xfrm>
            <a:off x="7814733" y="5664200"/>
            <a:ext cx="1354667" cy="4571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7648A2A-799F-46D7-A140-F2B715887115}"/>
              </a:ext>
            </a:extLst>
          </p:cNvPr>
          <p:cNvSpPr/>
          <p:nvPr/>
        </p:nvSpPr>
        <p:spPr>
          <a:xfrm>
            <a:off x="6426750" y="5664200"/>
            <a:ext cx="1354667" cy="4571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2D31EE5-BA6B-4BFE-A731-65D2EB262314}"/>
              </a:ext>
            </a:extLst>
          </p:cNvPr>
          <p:cNvSpPr/>
          <p:nvPr/>
        </p:nvSpPr>
        <p:spPr>
          <a:xfrm>
            <a:off x="11899698" y="5517910"/>
            <a:ext cx="219398" cy="221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3E88C54-1763-4439-98EE-375F7CC1FF97}"/>
              </a:ext>
            </a:extLst>
          </p:cNvPr>
          <p:cNvSpPr/>
          <p:nvPr/>
        </p:nvSpPr>
        <p:spPr>
          <a:xfrm>
            <a:off x="72904" y="2446867"/>
            <a:ext cx="2602563" cy="245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B7FBDA5-93C6-4915-88B8-721704BAF206}"/>
              </a:ext>
            </a:extLst>
          </p:cNvPr>
          <p:cNvSpPr/>
          <p:nvPr/>
        </p:nvSpPr>
        <p:spPr>
          <a:xfrm>
            <a:off x="3678559" y="449002"/>
            <a:ext cx="2602563" cy="245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5C965EA-DE9D-4439-BEF4-1A2795410241}"/>
              </a:ext>
            </a:extLst>
          </p:cNvPr>
          <p:cNvSpPr/>
          <p:nvPr/>
        </p:nvSpPr>
        <p:spPr>
          <a:xfrm>
            <a:off x="5286173" y="2238096"/>
            <a:ext cx="219398" cy="221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97AD0D9-33D4-4948-A4F8-51DF1721C2BA}"/>
              </a:ext>
            </a:extLst>
          </p:cNvPr>
          <p:cNvSpPr/>
          <p:nvPr/>
        </p:nvSpPr>
        <p:spPr>
          <a:xfrm>
            <a:off x="8782050" y="227447"/>
            <a:ext cx="219398" cy="221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A060EF2-1818-4B35-9ABE-B3B3934F2C11}"/>
              </a:ext>
            </a:extLst>
          </p:cNvPr>
          <p:cNvSpPr txBox="1"/>
          <p:nvPr/>
        </p:nvSpPr>
        <p:spPr>
          <a:xfrm>
            <a:off x="8782050" y="2379115"/>
            <a:ext cx="2462505" cy="369332"/>
          </a:xfrm>
          <a:prstGeom prst="rect">
            <a:avLst/>
          </a:prstGeom>
          <a:noFill/>
          <a:ln>
            <a:solidFill>
              <a:srgbClr val="FF0000"/>
            </a:solidFill>
          </a:ln>
        </p:spPr>
        <p:txBody>
          <a:bodyPr wrap="square" rtlCol="0">
            <a:spAutoFit/>
          </a:bodyPr>
          <a:lstStyle/>
          <a:p>
            <a:r>
              <a:rPr lang="en-US" dirty="0"/>
              <a:t>(11/16)</a:t>
            </a:r>
            <a:r>
              <a:rPr lang="en-US" baseline="30000" dirty="0"/>
              <a:t>2</a:t>
            </a:r>
            <a:r>
              <a:rPr lang="en-US" dirty="0"/>
              <a:t> * 2 = 0.945313</a:t>
            </a:r>
          </a:p>
        </p:txBody>
      </p:sp>
      <p:cxnSp>
        <p:nvCxnSpPr>
          <p:cNvPr id="42" name="Straight Arrow Connector 41">
            <a:extLst>
              <a:ext uri="{FF2B5EF4-FFF2-40B4-BE49-F238E27FC236}">
                <a16:creationId xmlns:a16="http://schemas.microsoft.com/office/drawing/2014/main" id="{735259E9-2196-41E4-84A1-953521C9F6A6}"/>
              </a:ext>
            </a:extLst>
          </p:cNvPr>
          <p:cNvCxnSpPr>
            <a:cxnSpLocks/>
            <a:stCxn id="40" idx="0"/>
          </p:cNvCxnSpPr>
          <p:nvPr/>
        </p:nvCxnSpPr>
        <p:spPr>
          <a:xfrm flipH="1" flipV="1">
            <a:off x="9609667" y="673707"/>
            <a:ext cx="403636" cy="17054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239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F9DE-0900-40DE-ABD2-08FF62DFC352}"/>
              </a:ext>
            </a:extLst>
          </p:cNvPr>
          <p:cNvSpPr>
            <a:spLocks noGrp="1"/>
          </p:cNvSpPr>
          <p:nvPr>
            <p:ph type="title"/>
          </p:nvPr>
        </p:nvSpPr>
        <p:spPr/>
        <p:txBody>
          <a:bodyPr/>
          <a:lstStyle/>
          <a:p>
            <a:r>
              <a:rPr lang="en-US" b="1" dirty="0">
                <a:solidFill>
                  <a:srgbClr val="FFFF00"/>
                </a:solidFill>
                <a:highlight>
                  <a:srgbClr val="0000FF"/>
                </a:highlight>
              </a:rPr>
              <a:t>Some equivalent circuits</a:t>
            </a:r>
          </a:p>
        </p:txBody>
      </p:sp>
      <p:sp>
        <p:nvSpPr>
          <p:cNvPr id="3" name="Content Placeholder 2">
            <a:extLst>
              <a:ext uri="{FF2B5EF4-FFF2-40B4-BE49-F238E27FC236}">
                <a16:creationId xmlns:a16="http://schemas.microsoft.com/office/drawing/2014/main" id="{58CBE9E9-29AE-444B-BAA2-EFB9F1DCCC00}"/>
              </a:ext>
            </a:extLst>
          </p:cNvPr>
          <p:cNvSpPr>
            <a:spLocks noGrp="1"/>
          </p:cNvSpPr>
          <p:nvPr>
            <p:ph idx="1"/>
          </p:nvPr>
        </p:nvSpPr>
        <p:spPr>
          <a:xfrm>
            <a:off x="3229708" y="2687271"/>
            <a:ext cx="5257800" cy="1902313"/>
          </a:xfrm>
        </p:spPr>
        <p:txBody>
          <a:bodyPr/>
          <a:lstStyle/>
          <a:p>
            <a:r>
              <a:rPr lang="en-US" dirty="0"/>
              <a:t>X, Z, CNOT, CZ, and the H gates.</a:t>
            </a:r>
          </a:p>
        </p:txBody>
      </p:sp>
    </p:spTree>
    <p:extLst>
      <p:ext uri="{BB962C8B-B14F-4D97-AF65-F5344CB8AC3E}">
        <p14:creationId xmlns:p14="http://schemas.microsoft.com/office/powerpoint/2010/main" val="1458417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B9ABA-1271-47C4-AFF4-D47D8287CA3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449A5E3-051F-419A-BA41-4046CC347070}"/>
              </a:ext>
            </a:extLst>
          </p:cNvPr>
          <p:cNvPicPr>
            <a:picLocks noChangeAspect="1"/>
          </p:cNvPicPr>
          <p:nvPr/>
        </p:nvPicPr>
        <p:blipFill>
          <a:blip r:embed="rId2"/>
          <a:stretch>
            <a:fillRect/>
          </a:stretch>
        </p:blipFill>
        <p:spPr>
          <a:xfrm>
            <a:off x="728662" y="361950"/>
            <a:ext cx="10734675" cy="6134100"/>
          </a:xfrm>
          <a:prstGeom prst="rect">
            <a:avLst/>
          </a:prstGeom>
        </p:spPr>
      </p:pic>
    </p:spTree>
    <p:extLst>
      <p:ext uri="{BB962C8B-B14F-4D97-AF65-F5344CB8AC3E}">
        <p14:creationId xmlns:p14="http://schemas.microsoft.com/office/powerpoint/2010/main" val="3537014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6BC1-0AAF-474E-A6FB-EE5056769497}"/>
              </a:ext>
            </a:extLst>
          </p:cNvPr>
          <p:cNvSpPr>
            <a:spLocks noGrp="1"/>
          </p:cNvSpPr>
          <p:nvPr>
            <p:ph type="title"/>
          </p:nvPr>
        </p:nvSpPr>
        <p:spPr/>
        <p:txBody>
          <a:bodyPr/>
          <a:lstStyle/>
          <a:p>
            <a:r>
              <a:rPr lang="en-US" dirty="0" err="1"/>
              <a:t>Grovers</a:t>
            </a:r>
            <a:r>
              <a:rPr lang="en-US" dirty="0"/>
              <a:t> algorithm</a:t>
            </a:r>
          </a:p>
        </p:txBody>
      </p:sp>
      <p:sp>
        <p:nvSpPr>
          <p:cNvPr id="3" name="Content Placeholder 2">
            <a:extLst>
              <a:ext uri="{FF2B5EF4-FFF2-40B4-BE49-F238E27FC236}">
                <a16:creationId xmlns:a16="http://schemas.microsoft.com/office/drawing/2014/main" id="{FEFCE4F1-9D6D-4441-8195-F50AD941126D}"/>
              </a:ext>
            </a:extLst>
          </p:cNvPr>
          <p:cNvSpPr>
            <a:spLocks noGrp="1"/>
          </p:cNvSpPr>
          <p:nvPr>
            <p:ph idx="1"/>
          </p:nvPr>
        </p:nvSpPr>
        <p:spPr>
          <a:xfrm>
            <a:off x="838200" y="1825625"/>
            <a:ext cx="10515600" cy="4667250"/>
          </a:xfrm>
        </p:spPr>
        <p:txBody>
          <a:bodyPr>
            <a:normAutofit lnSpcReduction="10000"/>
          </a:bodyPr>
          <a:lstStyle/>
          <a:p>
            <a:r>
              <a:rPr lang="en-US" dirty="0"/>
              <a:t>Instead of checking all the possibilities one after the other, it creates a uniform superposition over all possibilities.  It then repeatedly interferes destructively with the states that are not solutions and interferes constructively with the state that is a solution.</a:t>
            </a:r>
          </a:p>
          <a:p>
            <a:endParaRPr lang="en-US" dirty="0"/>
          </a:p>
          <a:p>
            <a:r>
              <a:rPr lang="en-US" dirty="0"/>
              <a:t>Grover’s algorithm doesn’t search through a list of elements (like a database).  Instead, it searches through function inputs.  The function returns true for just “one” specific input and that’s the specific input that </a:t>
            </a:r>
            <a:r>
              <a:rPr lang="en-US" dirty="0" err="1"/>
              <a:t>Grovers</a:t>
            </a:r>
            <a:r>
              <a:rPr lang="en-US" dirty="0"/>
              <a:t> algorithm finds.</a:t>
            </a:r>
          </a:p>
          <a:p>
            <a:endParaRPr lang="en-US" dirty="0"/>
          </a:p>
          <a:p>
            <a:r>
              <a:rPr lang="en-US" sz="2000" dirty="0"/>
              <a:t>(for multiple input solutions, a variant of this algorithm needs to be implemented)</a:t>
            </a:r>
          </a:p>
        </p:txBody>
      </p:sp>
    </p:spTree>
    <p:extLst>
      <p:ext uri="{BB962C8B-B14F-4D97-AF65-F5344CB8AC3E}">
        <p14:creationId xmlns:p14="http://schemas.microsoft.com/office/powerpoint/2010/main" val="2882814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CC9918-4370-4F45-8030-419792ECA10B}"/>
              </a:ext>
            </a:extLst>
          </p:cNvPr>
          <p:cNvPicPr>
            <a:picLocks noChangeAspect="1"/>
          </p:cNvPicPr>
          <p:nvPr/>
        </p:nvPicPr>
        <p:blipFill>
          <a:blip r:embed="rId2"/>
          <a:stretch>
            <a:fillRect/>
          </a:stretch>
        </p:blipFill>
        <p:spPr>
          <a:xfrm>
            <a:off x="2285134" y="0"/>
            <a:ext cx="7621732" cy="6858000"/>
          </a:xfrm>
          <a:prstGeom prst="rect">
            <a:avLst/>
          </a:prstGeom>
        </p:spPr>
      </p:pic>
    </p:spTree>
    <p:extLst>
      <p:ext uri="{BB962C8B-B14F-4D97-AF65-F5344CB8AC3E}">
        <p14:creationId xmlns:p14="http://schemas.microsoft.com/office/powerpoint/2010/main" val="2057319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2E03C-49D3-4577-B87F-2E108BC26EDD}"/>
              </a:ext>
            </a:extLst>
          </p:cNvPr>
          <p:cNvSpPr>
            <a:spLocks noGrp="1"/>
          </p:cNvSpPr>
          <p:nvPr>
            <p:ph idx="1"/>
          </p:nvPr>
        </p:nvSpPr>
        <p:spPr>
          <a:xfrm>
            <a:off x="3273669" y="2860308"/>
            <a:ext cx="5087815" cy="1137383"/>
          </a:xfrm>
        </p:spPr>
        <p:txBody>
          <a:bodyPr/>
          <a:lstStyle/>
          <a:p>
            <a:r>
              <a:rPr lang="en-US" dirty="0"/>
              <a:t>Circuits 1 and 2 are equivalent</a:t>
            </a:r>
          </a:p>
        </p:txBody>
      </p:sp>
    </p:spTree>
    <p:extLst>
      <p:ext uri="{BB962C8B-B14F-4D97-AF65-F5344CB8AC3E}">
        <p14:creationId xmlns:p14="http://schemas.microsoft.com/office/powerpoint/2010/main" val="797426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C52A-B3D8-41A9-ADEF-CF18A6BD9A4B}"/>
              </a:ext>
            </a:extLst>
          </p:cNvPr>
          <p:cNvSpPr>
            <a:spLocks noGrp="1"/>
          </p:cNvSpPr>
          <p:nvPr>
            <p:ph type="title"/>
          </p:nvPr>
        </p:nvSpPr>
        <p:spPr>
          <a:xfrm>
            <a:off x="8232533" y="188766"/>
            <a:ext cx="3329354" cy="689316"/>
          </a:xfrm>
        </p:spPr>
        <p:txBody>
          <a:bodyPr>
            <a:normAutofit fontScale="90000"/>
          </a:bodyPr>
          <a:lstStyle/>
          <a:p>
            <a:r>
              <a:rPr lang="en-US" dirty="0"/>
              <a:t>Dot Product</a:t>
            </a:r>
          </a:p>
        </p:txBody>
      </p:sp>
      <p:pic>
        <p:nvPicPr>
          <p:cNvPr id="7" name="Picture 6" descr="Chart&#10;&#10;Description automatically generated">
            <a:extLst>
              <a:ext uri="{FF2B5EF4-FFF2-40B4-BE49-F238E27FC236}">
                <a16:creationId xmlns:a16="http://schemas.microsoft.com/office/drawing/2014/main" id="{8D874BAA-6E9F-483F-86E1-7440E4E68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93" y="1050686"/>
            <a:ext cx="11193650" cy="5388489"/>
          </a:xfrm>
          <a:prstGeom prst="rect">
            <a:avLst/>
          </a:prstGeom>
        </p:spPr>
      </p:pic>
      <p:pic>
        <p:nvPicPr>
          <p:cNvPr id="5" name="Picture 4">
            <a:extLst>
              <a:ext uri="{FF2B5EF4-FFF2-40B4-BE49-F238E27FC236}">
                <a16:creationId xmlns:a16="http://schemas.microsoft.com/office/drawing/2014/main" id="{6D04632A-0FE4-4646-B079-2EB48E415132}"/>
              </a:ext>
            </a:extLst>
          </p:cNvPr>
          <p:cNvPicPr>
            <a:picLocks noChangeAspect="1"/>
          </p:cNvPicPr>
          <p:nvPr/>
        </p:nvPicPr>
        <p:blipFill>
          <a:blip r:embed="rId3"/>
          <a:stretch>
            <a:fillRect/>
          </a:stretch>
        </p:blipFill>
        <p:spPr>
          <a:xfrm>
            <a:off x="0" y="4149969"/>
            <a:ext cx="5177228" cy="1776045"/>
          </a:xfrm>
          <a:prstGeom prst="rect">
            <a:avLst/>
          </a:prstGeom>
          <a:solidFill>
            <a:srgbClr val="F9A59F"/>
          </a:solidFill>
        </p:spPr>
      </p:pic>
      <p:sp>
        <p:nvSpPr>
          <p:cNvPr id="8" name="TextBox 7">
            <a:extLst>
              <a:ext uri="{FF2B5EF4-FFF2-40B4-BE49-F238E27FC236}">
                <a16:creationId xmlns:a16="http://schemas.microsoft.com/office/drawing/2014/main" id="{414215BD-72BC-4491-B0C2-4D0EFAD24EC2}"/>
              </a:ext>
            </a:extLst>
          </p:cNvPr>
          <p:cNvSpPr txBox="1"/>
          <p:nvPr/>
        </p:nvSpPr>
        <p:spPr>
          <a:xfrm>
            <a:off x="1880821" y="6611779"/>
            <a:ext cx="8430358" cy="246221"/>
          </a:xfrm>
          <a:prstGeom prst="rect">
            <a:avLst/>
          </a:prstGeom>
          <a:noFill/>
        </p:spPr>
        <p:txBody>
          <a:bodyPr wrap="square" rtlCol="0">
            <a:spAutoFit/>
          </a:bodyPr>
          <a:lstStyle/>
          <a:p>
            <a:r>
              <a:rPr lang="en-US" sz="1000" dirty="0"/>
              <a:t>Source:  https://math.libretexts.org/Bookshelves/Calculus/Book%3A_Calculus_(OpenStax)/12%3A_Vectors_in_Space/12.3%3A_The_Dot_Product</a:t>
            </a:r>
          </a:p>
        </p:txBody>
      </p:sp>
    </p:spTree>
    <p:extLst>
      <p:ext uri="{BB962C8B-B14F-4D97-AF65-F5344CB8AC3E}">
        <p14:creationId xmlns:p14="http://schemas.microsoft.com/office/powerpoint/2010/main" val="2239829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26DC-935C-4032-AC5B-51F6EE6E3CB5}"/>
              </a:ext>
            </a:extLst>
          </p:cNvPr>
          <p:cNvSpPr>
            <a:spLocks noGrp="1"/>
          </p:cNvSpPr>
          <p:nvPr>
            <p:ph type="title"/>
          </p:nvPr>
        </p:nvSpPr>
        <p:spPr>
          <a:xfrm>
            <a:off x="310662" y="470633"/>
            <a:ext cx="3918438" cy="2474790"/>
          </a:xfrm>
          <a:solidFill>
            <a:srgbClr val="7030A0"/>
          </a:solidFill>
        </p:spPr>
        <p:txBody>
          <a:bodyPr>
            <a:normAutofit/>
          </a:bodyPr>
          <a:lstStyle/>
          <a:p>
            <a:r>
              <a:rPr lang="en-US" b="1" dirty="0">
                <a:solidFill>
                  <a:schemeClr val="accent4">
                    <a:lumMod val="40000"/>
                    <a:lumOff val="60000"/>
                  </a:schemeClr>
                </a:solidFill>
              </a:rPr>
              <a:t>Householder Transformation (reflector)</a:t>
            </a:r>
          </a:p>
        </p:txBody>
      </p:sp>
      <p:pic>
        <p:nvPicPr>
          <p:cNvPr id="5" name="Picture 4">
            <a:extLst>
              <a:ext uri="{FF2B5EF4-FFF2-40B4-BE49-F238E27FC236}">
                <a16:creationId xmlns:a16="http://schemas.microsoft.com/office/drawing/2014/main" id="{9559F26E-65E5-401D-AB66-A1C584E998A4}"/>
              </a:ext>
            </a:extLst>
          </p:cNvPr>
          <p:cNvPicPr>
            <a:picLocks noChangeAspect="1"/>
          </p:cNvPicPr>
          <p:nvPr/>
        </p:nvPicPr>
        <p:blipFill>
          <a:blip r:embed="rId2"/>
          <a:stretch>
            <a:fillRect/>
          </a:stretch>
        </p:blipFill>
        <p:spPr>
          <a:xfrm>
            <a:off x="4519438" y="0"/>
            <a:ext cx="6001831" cy="6858000"/>
          </a:xfrm>
          <a:prstGeom prst="rect">
            <a:avLst/>
          </a:prstGeom>
        </p:spPr>
      </p:pic>
    </p:spTree>
    <p:extLst>
      <p:ext uri="{BB962C8B-B14F-4D97-AF65-F5344CB8AC3E}">
        <p14:creationId xmlns:p14="http://schemas.microsoft.com/office/powerpoint/2010/main" val="1855286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AD990-0E4A-47FE-B976-39EEED43D8CF}"/>
              </a:ext>
            </a:extLst>
          </p:cNvPr>
          <p:cNvPicPr>
            <a:picLocks noChangeAspect="1"/>
          </p:cNvPicPr>
          <p:nvPr/>
        </p:nvPicPr>
        <p:blipFill>
          <a:blip r:embed="rId2"/>
          <a:stretch>
            <a:fillRect/>
          </a:stretch>
        </p:blipFill>
        <p:spPr>
          <a:xfrm>
            <a:off x="2486093" y="0"/>
            <a:ext cx="7219813" cy="6858000"/>
          </a:xfrm>
          <a:prstGeom prst="rect">
            <a:avLst/>
          </a:prstGeom>
        </p:spPr>
      </p:pic>
    </p:spTree>
    <p:extLst>
      <p:ext uri="{BB962C8B-B14F-4D97-AF65-F5344CB8AC3E}">
        <p14:creationId xmlns:p14="http://schemas.microsoft.com/office/powerpoint/2010/main" val="1069195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EE7C7E-C498-4402-A916-4B356FC64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971" y="35471"/>
            <a:ext cx="8155781" cy="6858000"/>
          </a:xfrm>
          <a:prstGeom prst="rect">
            <a:avLst/>
          </a:prstGeom>
        </p:spPr>
      </p:pic>
      <p:sp>
        <p:nvSpPr>
          <p:cNvPr id="6" name="TextBox 5">
            <a:extLst>
              <a:ext uri="{FF2B5EF4-FFF2-40B4-BE49-F238E27FC236}">
                <a16:creationId xmlns:a16="http://schemas.microsoft.com/office/drawing/2014/main" id="{5779624A-FA97-4D74-94D6-1955494DF528}"/>
              </a:ext>
            </a:extLst>
          </p:cNvPr>
          <p:cNvSpPr txBox="1"/>
          <p:nvPr/>
        </p:nvSpPr>
        <p:spPr>
          <a:xfrm>
            <a:off x="149469" y="1732084"/>
            <a:ext cx="3209192" cy="2308324"/>
          </a:xfrm>
          <a:prstGeom prst="rect">
            <a:avLst/>
          </a:prstGeom>
          <a:noFill/>
        </p:spPr>
        <p:txBody>
          <a:bodyPr wrap="square" rtlCol="0">
            <a:spAutoFit/>
          </a:bodyPr>
          <a:lstStyle/>
          <a:p>
            <a:r>
              <a:rPr lang="en-US" b="1" dirty="0"/>
              <a:t>h</a:t>
            </a:r>
            <a:r>
              <a:rPr lang="en-US" dirty="0"/>
              <a:t> is our vector H(|0&gt;). Everything is at |0&gt;. The solution is </a:t>
            </a:r>
            <a:r>
              <a:rPr lang="en-US" b="1" dirty="0"/>
              <a:t>u</a:t>
            </a:r>
            <a:r>
              <a:rPr lang="en-US" dirty="0"/>
              <a:t>. We want to move </a:t>
            </a:r>
            <a:r>
              <a:rPr lang="en-US" b="1" dirty="0"/>
              <a:t>h</a:t>
            </a:r>
            <a:r>
              <a:rPr lang="en-US" dirty="0"/>
              <a:t> very close to </a:t>
            </a:r>
            <a:r>
              <a:rPr lang="en-US" b="1" dirty="0"/>
              <a:t>u</a:t>
            </a:r>
            <a:r>
              <a:rPr lang="en-US" dirty="0"/>
              <a:t>.</a:t>
            </a:r>
          </a:p>
          <a:p>
            <a:endParaRPr lang="en-US" dirty="0"/>
          </a:p>
          <a:p>
            <a:pPr marL="342900" indent="-342900">
              <a:buAutoNum type="arabicPeriod"/>
            </a:pPr>
            <a:r>
              <a:rPr lang="en-US" dirty="0"/>
              <a:t>Phase invert (around |0&gt; )</a:t>
            </a:r>
          </a:p>
          <a:p>
            <a:pPr marL="342900" indent="-342900">
              <a:buAutoNum type="arabicPeriod"/>
            </a:pPr>
            <a:r>
              <a:rPr lang="en-US" dirty="0"/>
              <a:t>Flip around mean</a:t>
            </a:r>
          </a:p>
          <a:p>
            <a:pPr marL="342900" indent="-342900">
              <a:buAutoNum type="arabicPeriod"/>
            </a:pPr>
            <a:r>
              <a:rPr lang="en-US" dirty="0"/>
              <a:t>Repeat.</a:t>
            </a:r>
          </a:p>
        </p:txBody>
      </p:sp>
    </p:spTree>
    <p:extLst>
      <p:ext uri="{BB962C8B-B14F-4D97-AF65-F5344CB8AC3E}">
        <p14:creationId xmlns:p14="http://schemas.microsoft.com/office/powerpoint/2010/main" val="3442041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BD084489-BB46-4429-B97C-84163CF24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272" y="0"/>
            <a:ext cx="7335456" cy="6858000"/>
          </a:xfrm>
          <a:prstGeom prst="rect">
            <a:avLst/>
          </a:prstGeom>
        </p:spPr>
      </p:pic>
    </p:spTree>
    <p:extLst>
      <p:ext uri="{BB962C8B-B14F-4D97-AF65-F5344CB8AC3E}">
        <p14:creationId xmlns:p14="http://schemas.microsoft.com/office/powerpoint/2010/main" val="3353413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83134-FF26-414E-98D8-3A67B996EA6B}"/>
              </a:ext>
            </a:extLst>
          </p:cNvPr>
          <p:cNvSpPr>
            <a:spLocks noGrp="1"/>
          </p:cNvSpPr>
          <p:nvPr>
            <p:ph type="title"/>
          </p:nvPr>
        </p:nvSpPr>
        <p:spPr/>
        <p:txBody>
          <a:bodyPr/>
          <a:lstStyle/>
          <a:p>
            <a:endParaRPr lang="en-US"/>
          </a:p>
        </p:txBody>
      </p:sp>
      <p:pic>
        <p:nvPicPr>
          <p:cNvPr id="5" name="Picture 4" descr="A piece of paper with writing on it&#10;&#10;Description automatically generated">
            <a:extLst>
              <a:ext uri="{FF2B5EF4-FFF2-40B4-BE49-F238E27FC236}">
                <a16:creationId xmlns:a16="http://schemas.microsoft.com/office/drawing/2014/main" id="{130E2C03-B6E2-441D-B0E8-31F31AADE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133" y="0"/>
            <a:ext cx="8839734" cy="6858000"/>
          </a:xfrm>
          <a:prstGeom prst="rect">
            <a:avLst/>
          </a:prstGeom>
        </p:spPr>
      </p:pic>
    </p:spTree>
    <p:extLst>
      <p:ext uri="{BB962C8B-B14F-4D97-AF65-F5344CB8AC3E}">
        <p14:creationId xmlns:p14="http://schemas.microsoft.com/office/powerpoint/2010/main" val="1170355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8D00-9FA6-4919-AEBA-8576C39C38C5}"/>
              </a:ext>
            </a:extLst>
          </p:cNvPr>
          <p:cNvSpPr>
            <a:spLocks noGrp="1"/>
          </p:cNvSpPr>
          <p:nvPr>
            <p:ph type="title"/>
          </p:nvPr>
        </p:nvSpPr>
        <p:spPr>
          <a:xfrm>
            <a:off x="132173" y="242767"/>
            <a:ext cx="3590925" cy="1325563"/>
          </a:xfrm>
          <a:solidFill>
            <a:srgbClr val="7030A0"/>
          </a:solidFill>
        </p:spPr>
        <p:txBody>
          <a:bodyPr>
            <a:normAutofit fontScale="90000"/>
          </a:bodyPr>
          <a:lstStyle/>
          <a:p>
            <a:r>
              <a:rPr lang="en-US" b="1" dirty="0">
                <a:solidFill>
                  <a:schemeClr val="accent4">
                    <a:lumMod val="40000"/>
                    <a:lumOff val="60000"/>
                  </a:schemeClr>
                </a:solidFill>
              </a:rPr>
              <a:t>Optimal Number of Iterations:</a:t>
            </a:r>
          </a:p>
        </p:txBody>
      </p:sp>
      <p:pic>
        <p:nvPicPr>
          <p:cNvPr id="6" name="Picture 5">
            <a:extLst>
              <a:ext uri="{FF2B5EF4-FFF2-40B4-BE49-F238E27FC236}">
                <a16:creationId xmlns:a16="http://schemas.microsoft.com/office/drawing/2014/main" id="{5225BCC5-5E33-4239-AA0F-927F6BA562E8}"/>
              </a:ext>
            </a:extLst>
          </p:cNvPr>
          <p:cNvPicPr>
            <a:picLocks noChangeAspect="1"/>
          </p:cNvPicPr>
          <p:nvPr/>
        </p:nvPicPr>
        <p:blipFill>
          <a:blip r:embed="rId2"/>
          <a:stretch>
            <a:fillRect/>
          </a:stretch>
        </p:blipFill>
        <p:spPr>
          <a:xfrm>
            <a:off x="666750" y="1655518"/>
            <a:ext cx="2221158" cy="1023938"/>
          </a:xfrm>
          <a:prstGeom prst="rect">
            <a:avLst/>
          </a:prstGeom>
        </p:spPr>
      </p:pic>
      <p:pic>
        <p:nvPicPr>
          <p:cNvPr id="4" name="Picture 3" descr="Text, letter&#10;&#10;Description automatically generated">
            <a:extLst>
              <a:ext uri="{FF2B5EF4-FFF2-40B4-BE49-F238E27FC236}">
                <a16:creationId xmlns:a16="http://schemas.microsoft.com/office/drawing/2014/main" id="{6CE640AA-83C3-4DED-9141-35C4367BA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923" y="0"/>
            <a:ext cx="7069904" cy="6858000"/>
          </a:xfrm>
          <a:prstGeom prst="rect">
            <a:avLst/>
          </a:prstGeom>
        </p:spPr>
      </p:pic>
    </p:spTree>
    <p:extLst>
      <p:ext uri="{BB962C8B-B14F-4D97-AF65-F5344CB8AC3E}">
        <p14:creationId xmlns:p14="http://schemas.microsoft.com/office/powerpoint/2010/main" val="3312984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9545A-1A73-4377-AE9E-4123A7A2605B}"/>
              </a:ext>
            </a:extLst>
          </p:cNvPr>
          <p:cNvSpPr>
            <a:spLocks noGrp="1"/>
          </p:cNvSpPr>
          <p:nvPr>
            <p:ph type="title"/>
          </p:nvPr>
        </p:nvSpPr>
        <p:spPr/>
        <p:txBody>
          <a:bodyPr/>
          <a:lstStyle/>
          <a:p>
            <a:r>
              <a:rPr lang="en-US" dirty="0"/>
              <a:t>Breaking symmetric cryptosystems</a:t>
            </a:r>
          </a:p>
        </p:txBody>
      </p:sp>
      <p:sp>
        <p:nvSpPr>
          <p:cNvPr id="3" name="Content Placeholder 2">
            <a:extLst>
              <a:ext uri="{FF2B5EF4-FFF2-40B4-BE49-F238E27FC236}">
                <a16:creationId xmlns:a16="http://schemas.microsoft.com/office/drawing/2014/main" id="{C0471763-77FA-45AB-A6E4-C22104D3D0B4}"/>
              </a:ext>
            </a:extLst>
          </p:cNvPr>
          <p:cNvSpPr>
            <a:spLocks noGrp="1"/>
          </p:cNvSpPr>
          <p:nvPr>
            <p:ph idx="1"/>
          </p:nvPr>
        </p:nvSpPr>
        <p:spPr/>
        <p:txBody>
          <a:bodyPr>
            <a:normAutofit fontScale="85000" lnSpcReduction="20000"/>
          </a:bodyPr>
          <a:lstStyle/>
          <a:p>
            <a:r>
              <a:rPr lang="en-US" dirty="0"/>
              <a:t>Grover's algorithm could also be used to break certain cryptography methods such as Advanced Encryption Standard (AES), which is used by many (such as </a:t>
            </a:r>
            <a:r>
              <a:rPr lang="en-US" dirty="0" err="1"/>
              <a:t>WinRaR</a:t>
            </a:r>
            <a:r>
              <a:rPr lang="en-US" dirty="0"/>
              <a:t>). </a:t>
            </a:r>
          </a:p>
          <a:p>
            <a:r>
              <a:rPr lang="en-US" dirty="0"/>
              <a:t>AES uses keys with a length of 128, 192 and 256 bits. </a:t>
            </a:r>
          </a:p>
          <a:p>
            <a:r>
              <a:rPr lang="en-US" dirty="0"/>
              <a:t>With Grover’s algorithm, a 256 bit key can be found in 'only' 2</a:t>
            </a:r>
            <a:r>
              <a:rPr lang="en-US" baseline="30000" dirty="0"/>
              <a:t>128</a:t>
            </a:r>
            <a:r>
              <a:rPr lang="en-US" dirty="0"/>
              <a:t> iterations. That is still an enormous number, however it is almost 10</a:t>
            </a:r>
            <a:r>
              <a:rPr lang="en-US" baseline="30000" dirty="0"/>
              <a:t>40</a:t>
            </a:r>
            <a:r>
              <a:rPr lang="en-US" dirty="0"/>
              <a:t> times faster compared to brute forcing! </a:t>
            </a:r>
          </a:p>
          <a:p>
            <a:r>
              <a:rPr lang="en-US" dirty="0"/>
              <a:t>If large quantum computers become available, AES users would be advised to use keys with more than 256 bits.</a:t>
            </a:r>
          </a:p>
          <a:p>
            <a:pPr lvl="1"/>
            <a:r>
              <a:rPr lang="en-US" dirty="0"/>
              <a:t>Public-key (RSA, DH, ECDH): Broken by Shor’s algorithm</a:t>
            </a:r>
          </a:p>
          <a:p>
            <a:pPr lvl="1"/>
            <a:r>
              <a:rPr lang="en-US" dirty="0"/>
              <a:t>Modes of operation (GCM,CBC-MAC) Broken by Simon’s algorithm</a:t>
            </a:r>
          </a:p>
          <a:p>
            <a:pPr lvl="1"/>
            <a:r>
              <a:rPr lang="en-US" dirty="0"/>
              <a:t>Block Ciphers (AES, DES): Attacks improved by Grover’s algorithm</a:t>
            </a:r>
          </a:p>
          <a:p>
            <a:pPr lvl="1"/>
            <a:r>
              <a:rPr lang="en-US" dirty="0"/>
              <a:t>Hash Functions (SHA2): Attaches improved by Grover’s algorithm</a:t>
            </a:r>
          </a:p>
          <a:p>
            <a:pPr lvl="1"/>
            <a:r>
              <a:rPr lang="en-US" dirty="0"/>
              <a:t>Password hashing (PBKDF2, </a:t>
            </a:r>
            <a:r>
              <a:rPr lang="en-US" dirty="0" err="1"/>
              <a:t>scrypt</a:t>
            </a:r>
            <a:r>
              <a:rPr lang="en-US" dirty="0"/>
              <a:t>): Broken by Grover’s algorithm</a:t>
            </a:r>
          </a:p>
        </p:txBody>
      </p:sp>
    </p:spTree>
    <p:extLst>
      <p:ext uri="{BB962C8B-B14F-4D97-AF65-F5344CB8AC3E}">
        <p14:creationId xmlns:p14="http://schemas.microsoft.com/office/powerpoint/2010/main" val="2948792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B7B4-54AD-4ACA-B424-E680B33DAF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0F2DC6-72DB-4D5A-BCB1-D77C64A259FD}"/>
              </a:ext>
            </a:extLst>
          </p:cNvPr>
          <p:cNvSpPr>
            <a:spLocks noGrp="1"/>
          </p:cNvSpPr>
          <p:nvPr>
            <p:ph idx="1"/>
          </p:nvPr>
        </p:nvSpPr>
        <p:spPr>
          <a:xfrm>
            <a:off x="838200" y="1825625"/>
            <a:ext cx="10515600" cy="971550"/>
          </a:xfrm>
        </p:spPr>
        <p:txBody>
          <a:bodyPr/>
          <a:lstStyle/>
          <a:p>
            <a:r>
              <a:rPr lang="en-US" dirty="0"/>
              <a:t>Imagine that you are given a function </a:t>
            </a:r>
            <a:r>
              <a:rPr lang="en-US" i="1" dirty="0"/>
              <a:t>f</a:t>
            </a:r>
            <a:r>
              <a:rPr lang="en-US" dirty="0"/>
              <a:t> : {0, 1}</a:t>
            </a:r>
            <a:r>
              <a:rPr lang="en-US" baseline="30000" dirty="0"/>
              <a:t>n</a:t>
            </a:r>
            <a:r>
              <a:rPr lang="en-US" dirty="0"/>
              <a:t> → {0, 1} and you are assured that there exists exactly one binary string </a:t>
            </a:r>
            <a:r>
              <a:rPr lang="en-US" b="1" dirty="0"/>
              <a:t>x</a:t>
            </a:r>
            <a:r>
              <a:rPr lang="en-US" b="1" baseline="-25000" dirty="0"/>
              <a:t>0</a:t>
            </a:r>
            <a:r>
              <a:rPr lang="en-US" dirty="0"/>
              <a:t> such that:</a:t>
            </a:r>
          </a:p>
          <a:p>
            <a:endParaRPr lang="en-US" dirty="0"/>
          </a:p>
        </p:txBody>
      </p:sp>
      <p:pic>
        <p:nvPicPr>
          <p:cNvPr id="4" name="Picture 3">
            <a:extLst>
              <a:ext uri="{FF2B5EF4-FFF2-40B4-BE49-F238E27FC236}">
                <a16:creationId xmlns:a16="http://schemas.microsoft.com/office/drawing/2014/main" id="{98FC4D00-7D4D-46E6-8283-D5483EED25E9}"/>
              </a:ext>
            </a:extLst>
          </p:cNvPr>
          <p:cNvPicPr>
            <a:picLocks noChangeAspect="1"/>
          </p:cNvPicPr>
          <p:nvPr/>
        </p:nvPicPr>
        <p:blipFill>
          <a:blip r:embed="rId2"/>
          <a:stretch>
            <a:fillRect/>
          </a:stretch>
        </p:blipFill>
        <p:spPr>
          <a:xfrm>
            <a:off x="5010150" y="2943225"/>
            <a:ext cx="2171700" cy="971550"/>
          </a:xfrm>
          <a:prstGeom prst="rect">
            <a:avLst/>
          </a:prstGeom>
        </p:spPr>
      </p:pic>
      <p:pic>
        <p:nvPicPr>
          <p:cNvPr id="7" name="Picture 6">
            <a:extLst>
              <a:ext uri="{FF2B5EF4-FFF2-40B4-BE49-F238E27FC236}">
                <a16:creationId xmlns:a16="http://schemas.microsoft.com/office/drawing/2014/main" id="{7D8BE623-C8DC-4D0A-AF76-405930231F67}"/>
              </a:ext>
            </a:extLst>
          </p:cNvPr>
          <p:cNvPicPr>
            <a:picLocks noChangeAspect="1"/>
          </p:cNvPicPr>
          <p:nvPr/>
        </p:nvPicPr>
        <p:blipFill>
          <a:blip r:embed="rId3"/>
          <a:stretch>
            <a:fillRect/>
          </a:stretch>
        </p:blipFill>
        <p:spPr>
          <a:xfrm>
            <a:off x="1762125" y="4592149"/>
            <a:ext cx="8667750" cy="962025"/>
          </a:xfrm>
          <a:prstGeom prst="rect">
            <a:avLst/>
          </a:prstGeom>
        </p:spPr>
      </p:pic>
    </p:spTree>
    <p:extLst>
      <p:ext uri="{BB962C8B-B14F-4D97-AF65-F5344CB8AC3E}">
        <p14:creationId xmlns:p14="http://schemas.microsoft.com/office/powerpoint/2010/main" val="598879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DCC6DB-054B-4831-9715-CE9D649E7C2B}"/>
              </a:ext>
            </a:extLst>
          </p:cNvPr>
          <p:cNvPicPr>
            <a:picLocks noChangeAspect="1"/>
          </p:cNvPicPr>
          <p:nvPr/>
        </p:nvPicPr>
        <p:blipFill>
          <a:blip r:embed="rId2"/>
          <a:stretch>
            <a:fillRect/>
          </a:stretch>
        </p:blipFill>
        <p:spPr>
          <a:xfrm>
            <a:off x="69541" y="149827"/>
            <a:ext cx="8658225" cy="914400"/>
          </a:xfrm>
          <a:prstGeom prst="rect">
            <a:avLst/>
          </a:prstGeom>
        </p:spPr>
      </p:pic>
      <p:pic>
        <p:nvPicPr>
          <p:cNvPr id="5" name="Picture 4">
            <a:extLst>
              <a:ext uri="{FF2B5EF4-FFF2-40B4-BE49-F238E27FC236}">
                <a16:creationId xmlns:a16="http://schemas.microsoft.com/office/drawing/2014/main" id="{9F7AA77E-A981-4979-B688-3D76F81D1411}"/>
              </a:ext>
            </a:extLst>
          </p:cNvPr>
          <p:cNvPicPr>
            <a:picLocks noChangeAspect="1"/>
          </p:cNvPicPr>
          <p:nvPr/>
        </p:nvPicPr>
        <p:blipFill>
          <a:blip r:embed="rId3"/>
          <a:stretch>
            <a:fillRect/>
          </a:stretch>
        </p:blipFill>
        <p:spPr>
          <a:xfrm>
            <a:off x="1554472" y="1584427"/>
            <a:ext cx="6477000" cy="3086100"/>
          </a:xfrm>
          <a:prstGeom prst="rect">
            <a:avLst/>
          </a:prstGeom>
        </p:spPr>
      </p:pic>
      <p:pic>
        <p:nvPicPr>
          <p:cNvPr id="2" name="Picture 1">
            <a:extLst>
              <a:ext uri="{FF2B5EF4-FFF2-40B4-BE49-F238E27FC236}">
                <a16:creationId xmlns:a16="http://schemas.microsoft.com/office/drawing/2014/main" id="{5E64129A-37C0-4CF6-A7B9-733FD31F69B6}"/>
              </a:ext>
            </a:extLst>
          </p:cNvPr>
          <p:cNvPicPr>
            <a:picLocks noChangeAspect="1"/>
          </p:cNvPicPr>
          <p:nvPr/>
        </p:nvPicPr>
        <p:blipFill>
          <a:blip r:embed="rId4"/>
          <a:stretch>
            <a:fillRect/>
          </a:stretch>
        </p:blipFill>
        <p:spPr>
          <a:xfrm>
            <a:off x="9988061" y="155568"/>
            <a:ext cx="2134397" cy="1203369"/>
          </a:xfrm>
          <a:prstGeom prst="rect">
            <a:avLst/>
          </a:prstGeom>
        </p:spPr>
      </p:pic>
      <p:pic>
        <p:nvPicPr>
          <p:cNvPr id="3" name="Picture 2">
            <a:extLst>
              <a:ext uri="{FF2B5EF4-FFF2-40B4-BE49-F238E27FC236}">
                <a16:creationId xmlns:a16="http://schemas.microsoft.com/office/drawing/2014/main" id="{C486ACD0-5D7F-4134-A067-6055C6D6B060}"/>
              </a:ext>
            </a:extLst>
          </p:cNvPr>
          <p:cNvPicPr>
            <a:picLocks noChangeAspect="1"/>
          </p:cNvPicPr>
          <p:nvPr/>
        </p:nvPicPr>
        <p:blipFill>
          <a:blip r:embed="rId5"/>
          <a:stretch>
            <a:fillRect/>
          </a:stretch>
        </p:blipFill>
        <p:spPr>
          <a:xfrm>
            <a:off x="9962654" y="1601959"/>
            <a:ext cx="2134397" cy="1155261"/>
          </a:xfrm>
          <a:prstGeom prst="rect">
            <a:avLst/>
          </a:prstGeom>
        </p:spPr>
      </p:pic>
      <p:pic>
        <p:nvPicPr>
          <p:cNvPr id="8" name="Picture 7">
            <a:extLst>
              <a:ext uri="{FF2B5EF4-FFF2-40B4-BE49-F238E27FC236}">
                <a16:creationId xmlns:a16="http://schemas.microsoft.com/office/drawing/2014/main" id="{8C45B393-D2CE-40B0-9127-50DFACF88FEA}"/>
              </a:ext>
            </a:extLst>
          </p:cNvPr>
          <p:cNvPicPr>
            <a:picLocks noChangeAspect="1"/>
          </p:cNvPicPr>
          <p:nvPr/>
        </p:nvPicPr>
        <p:blipFill>
          <a:blip r:embed="rId6"/>
          <a:stretch>
            <a:fillRect/>
          </a:stretch>
        </p:blipFill>
        <p:spPr>
          <a:xfrm>
            <a:off x="9926515" y="2940954"/>
            <a:ext cx="2175298" cy="1158945"/>
          </a:xfrm>
          <a:prstGeom prst="rect">
            <a:avLst/>
          </a:prstGeom>
        </p:spPr>
      </p:pic>
      <p:sp>
        <p:nvSpPr>
          <p:cNvPr id="9" name="TextBox 8">
            <a:extLst>
              <a:ext uri="{FF2B5EF4-FFF2-40B4-BE49-F238E27FC236}">
                <a16:creationId xmlns:a16="http://schemas.microsoft.com/office/drawing/2014/main" id="{8F3E4791-0549-450A-85F5-BA345EF6715C}"/>
              </a:ext>
            </a:extLst>
          </p:cNvPr>
          <p:cNvSpPr txBox="1"/>
          <p:nvPr/>
        </p:nvSpPr>
        <p:spPr>
          <a:xfrm>
            <a:off x="4134415" y="4911687"/>
            <a:ext cx="1848119" cy="1815882"/>
          </a:xfrm>
          <a:prstGeom prst="rect">
            <a:avLst/>
          </a:prstGeom>
          <a:noFill/>
        </p:spPr>
        <p:txBody>
          <a:bodyPr wrap="square" rtlCol="0">
            <a:spAutoFit/>
          </a:bodyPr>
          <a:lstStyle/>
          <a:p>
            <a:r>
              <a:rPr lang="en-US" sz="1400" dirty="0"/>
              <a:t>Input: </a:t>
            </a:r>
          </a:p>
          <a:p>
            <a:r>
              <a:rPr lang="en-US" sz="1200" b="1" dirty="0"/>
              <a:t>   x</a:t>
            </a:r>
            <a:r>
              <a:rPr lang="en-US" sz="1200" dirty="0"/>
              <a:t>=10</a:t>
            </a:r>
          </a:p>
          <a:p>
            <a:r>
              <a:rPr lang="en-US" sz="1200" dirty="0"/>
              <a:t>   y=0</a:t>
            </a:r>
          </a:p>
          <a:p>
            <a:r>
              <a:rPr lang="en-US" sz="1200" dirty="0"/>
              <a:t>   </a:t>
            </a:r>
            <a:r>
              <a:rPr lang="en-US" sz="1200" b="1" dirty="0"/>
              <a:t>(10,0)</a:t>
            </a:r>
          </a:p>
          <a:p>
            <a:endParaRPr lang="en-US" sz="1200" dirty="0"/>
          </a:p>
          <a:p>
            <a:r>
              <a:rPr lang="en-US" sz="1400" dirty="0"/>
              <a:t>Output:</a:t>
            </a:r>
          </a:p>
          <a:p>
            <a:r>
              <a:rPr lang="en-US" sz="1200" b="1" dirty="0"/>
              <a:t>   x</a:t>
            </a:r>
            <a:r>
              <a:rPr lang="en-US" sz="1200" dirty="0"/>
              <a:t>=10</a:t>
            </a:r>
          </a:p>
          <a:p>
            <a:r>
              <a:rPr lang="en-US" sz="1200" dirty="0"/>
              <a:t>   </a:t>
            </a:r>
            <a:r>
              <a:rPr lang="en-US" sz="1200" i="1" dirty="0"/>
              <a:t>f</a:t>
            </a:r>
            <a:r>
              <a:rPr lang="en-US" sz="1200" dirty="0"/>
              <a:t>(</a:t>
            </a:r>
            <a:r>
              <a:rPr lang="en-US" sz="1200" b="1" dirty="0"/>
              <a:t>x</a:t>
            </a:r>
            <a:r>
              <a:rPr lang="en-US" sz="1200" dirty="0"/>
              <a:t>) ⊕ y = 1 ⊕ 0 = 1</a:t>
            </a:r>
          </a:p>
          <a:p>
            <a:r>
              <a:rPr lang="en-US" sz="1200" b="1" dirty="0"/>
              <a:t>   (10,1)</a:t>
            </a:r>
          </a:p>
        </p:txBody>
      </p:sp>
      <p:sp>
        <p:nvSpPr>
          <p:cNvPr id="11" name="TextBox 10">
            <a:extLst>
              <a:ext uri="{FF2B5EF4-FFF2-40B4-BE49-F238E27FC236}">
                <a16:creationId xmlns:a16="http://schemas.microsoft.com/office/drawing/2014/main" id="{9A84E36E-27D2-4B04-B1B0-E49080AD2D9D}"/>
              </a:ext>
            </a:extLst>
          </p:cNvPr>
          <p:cNvSpPr txBox="1"/>
          <p:nvPr/>
        </p:nvSpPr>
        <p:spPr>
          <a:xfrm>
            <a:off x="276624" y="4911687"/>
            <a:ext cx="1848119" cy="1815882"/>
          </a:xfrm>
          <a:prstGeom prst="rect">
            <a:avLst/>
          </a:prstGeom>
          <a:noFill/>
        </p:spPr>
        <p:txBody>
          <a:bodyPr wrap="square" rtlCol="0">
            <a:spAutoFit/>
          </a:bodyPr>
          <a:lstStyle/>
          <a:p>
            <a:r>
              <a:rPr lang="en-US" sz="1400" dirty="0"/>
              <a:t>Input: </a:t>
            </a:r>
          </a:p>
          <a:p>
            <a:r>
              <a:rPr lang="en-US" sz="1200" b="1" dirty="0"/>
              <a:t>   x</a:t>
            </a:r>
            <a:r>
              <a:rPr lang="en-US" sz="1200" dirty="0"/>
              <a:t>=01</a:t>
            </a:r>
          </a:p>
          <a:p>
            <a:r>
              <a:rPr lang="en-US" sz="1200" dirty="0"/>
              <a:t>   y=0</a:t>
            </a:r>
          </a:p>
          <a:p>
            <a:r>
              <a:rPr lang="en-US" sz="1200" dirty="0"/>
              <a:t>   </a:t>
            </a:r>
            <a:r>
              <a:rPr lang="en-US" sz="1200" b="1" dirty="0"/>
              <a:t>(01,0)</a:t>
            </a:r>
          </a:p>
          <a:p>
            <a:endParaRPr lang="en-US" sz="1200" dirty="0"/>
          </a:p>
          <a:p>
            <a:r>
              <a:rPr lang="en-US" sz="1400" dirty="0"/>
              <a:t>Output:</a:t>
            </a:r>
          </a:p>
          <a:p>
            <a:r>
              <a:rPr lang="en-US" sz="1200" b="1" dirty="0"/>
              <a:t>   x</a:t>
            </a:r>
            <a:r>
              <a:rPr lang="en-US" sz="1200" dirty="0"/>
              <a:t>=01</a:t>
            </a:r>
          </a:p>
          <a:p>
            <a:r>
              <a:rPr lang="en-US" sz="1200" dirty="0"/>
              <a:t>   </a:t>
            </a:r>
            <a:r>
              <a:rPr lang="en-US" sz="1200" i="1" dirty="0"/>
              <a:t>f</a:t>
            </a:r>
            <a:r>
              <a:rPr lang="en-US" sz="1200" dirty="0"/>
              <a:t>(</a:t>
            </a:r>
            <a:r>
              <a:rPr lang="en-US" sz="1200" b="1" dirty="0"/>
              <a:t>x</a:t>
            </a:r>
            <a:r>
              <a:rPr lang="en-US" sz="1200" dirty="0"/>
              <a:t>) ⊕ y = 0 ⊕ 0 = 0</a:t>
            </a:r>
          </a:p>
          <a:p>
            <a:r>
              <a:rPr lang="en-US" sz="1200" dirty="0"/>
              <a:t>   </a:t>
            </a:r>
            <a:r>
              <a:rPr lang="en-US" sz="1200" b="1" dirty="0"/>
              <a:t>(01,0)</a:t>
            </a:r>
          </a:p>
        </p:txBody>
      </p:sp>
      <p:sp>
        <p:nvSpPr>
          <p:cNvPr id="12" name="TextBox 11">
            <a:extLst>
              <a:ext uri="{FF2B5EF4-FFF2-40B4-BE49-F238E27FC236}">
                <a16:creationId xmlns:a16="http://schemas.microsoft.com/office/drawing/2014/main" id="{FF1892AC-9ECB-4FFD-B0E9-FF65CD8A372C}"/>
              </a:ext>
            </a:extLst>
          </p:cNvPr>
          <p:cNvSpPr txBox="1"/>
          <p:nvPr/>
        </p:nvSpPr>
        <p:spPr>
          <a:xfrm>
            <a:off x="2286296" y="4911687"/>
            <a:ext cx="1848119" cy="1815882"/>
          </a:xfrm>
          <a:prstGeom prst="rect">
            <a:avLst/>
          </a:prstGeom>
          <a:noFill/>
        </p:spPr>
        <p:txBody>
          <a:bodyPr wrap="square" rtlCol="0">
            <a:spAutoFit/>
          </a:bodyPr>
          <a:lstStyle/>
          <a:p>
            <a:r>
              <a:rPr lang="en-US" sz="1400" dirty="0"/>
              <a:t>Input: </a:t>
            </a:r>
          </a:p>
          <a:p>
            <a:r>
              <a:rPr lang="en-US" sz="1200" b="1" dirty="0"/>
              <a:t>   x</a:t>
            </a:r>
            <a:r>
              <a:rPr lang="en-US" sz="1200" dirty="0"/>
              <a:t>=01</a:t>
            </a:r>
          </a:p>
          <a:p>
            <a:r>
              <a:rPr lang="en-US" sz="1200" dirty="0"/>
              <a:t>   y=1</a:t>
            </a:r>
          </a:p>
          <a:p>
            <a:r>
              <a:rPr lang="en-US" sz="1200" b="1" dirty="0"/>
              <a:t>   (01,1)</a:t>
            </a:r>
          </a:p>
          <a:p>
            <a:endParaRPr lang="en-US" sz="1200" dirty="0"/>
          </a:p>
          <a:p>
            <a:r>
              <a:rPr lang="en-US" sz="1400" dirty="0"/>
              <a:t>Output:</a:t>
            </a:r>
          </a:p>
          <a:p>
            <a:r>
              <a:rPr lang="en-US" sz="1200" b="1" dirty="0"/>
              <a:t>   x</a:t>
            </a:r>
            <a:r>
              <a:rPr lang="en-US" sz="1200" dirty="0"/>
              <a:t>=01</a:t>
            </a:r>
          </a:p>
          <a:p>
            <a:r>
              <a:rPr lang="en-US" sz="1200" dirty="0"/>
              <a:t>   </a:t>
            </a:r>
            <a:r>
              <a:rPr lang="en-US" sz="1200" i="1" dirty="0"/>
              <a:t>f</a:t>
            </a:r>
            <a:r>
              <a:rPr lang="en-US" sz="1200" dirty="0"/>
              <a:t>(</a:t>
            </a:r>
            <a:r>
              <a:rPr lang="en-US" sz="1200" b="1" dirty="0"/>
              <a:t>x</a:t>
            </a:r>
            <a:r>
              <a:rPr lang="en-US" sz="1200" dirty="0"/>
              <a:t>) ⊕ y = 0 ⊕ 1 = 1</a:t>
            </a:r>
          </a:p>
          <a:p>
            <a:r>
              <a:rPr lang="en-US" sz="1200" b="1" dirty="0"/>
              <a:t>   (01,1)</a:t>
            </a:r>
          </a:p>
        </p:txBody>
      </p:sp>
      <p:sp>
        <p:nvSpPr>
          <p:cNvPr id="13" name="TextBox 12">
            <a:extLst>
              <a:ext uri="{FF2B5EF4-FFF2-40B4-BE49-F238E27FC236}">
                <a16:creationId xmlns:a16="http://schemas.microsoft.com/office/drawing/2014/main" id="{BE5F5AE9-8162-4881-9170-9F52C17B1262}"/>
              </a:ext>
            </a:extLst>
          </p:cNvPr>
          <p:cNvSpPr txBox="1"/>
          <p:nvPr/>
        </p:nvSpPr>
        <p:spPr>
          <a:xfrm>
            <a:off x="4142341" y="1094515"/>
            <a:ext cx="1301261" cy="369332"/>
          </a:xfrm>
          <a:prstGeom prst="rect">
            <a:avLst/>
          </a:prstGeom>
          <a:noFill/>
        </p:spPr>
        <p:txBody>
          <a:bodyPr wrap="square" rtlCol="0">
            <a:spAutoFit/>
          </a:bodyPr>
          <a:lstStyle/>
          <a:p>
            <a:r>
              <a:rPr lang="en-US" dirty="0"/>
              <a:t>Input |</a:t>
            </a:r>
            <a:r>
              <a:rPr lang="en-US" b="1" dirty="0" err="1"/>
              <a:t>x</a:t>
            </a:r>
            <a:r>
              <a:rPr lang="en-US" dirty="0" err="1"/>
              <a:t>,y</a:t>
            </a:r>
            <a:r>
              <a:rPr lang="en-US" dirty="0"/>
              <a:t>⟩</a:t>
            </a:r>
          </a:p>
        </p:txBody>
      </p:sp>
      <p:sp>
        <p:nvSpPr>
          <p:cNvPr id="14" name="TextBox 13">
            <a:extLst>
              <a:ext uri="{FF2B5EF4-FFF2-40B4-BE49-F238E27FC236}">
                <a16:creationId xmlns:a16="http://schemas.microsoft.com/office/drawing/2014/main" id="{7124435D-A12B-4240-BA05-7A116974601B}"/>
              </a:ext>
            </a:extLst>
          </p:cNvPr>
          <p:cNvSpPr txBox="1"/>
          <p:nvPr/>
        </p:nvSpPr>
        <p:spPr>
          <a:xfrm>
            <a:off x="204422" y="1184807"/>
            <a:ext cx="2242038" cy="369332"/>
          </a:xfrm>
          <a:prstGeom prst="rect">
            <a:avLst/>
          </a:prstGeom>
          <a:noFill/>
        </p:spPr>
        <p:txBody>
          <a:bodyPr wrap="square" rtlCol="0">
            <a:spAutoFit/>
          </a:bodyPr>
          <a:lstStyle/>
          <a:p>
            <a:r>
              <a:rPr lang="en-US" dirty="0"/>
              <a:t>Output |</a:t>
            </a:r>
            <a:r>
              <a:rPr lang="en-US" b="1" dirty="0"/>
              <a:t>x</a:t>
            </a:r>
            <a:r>
              <a:rPr lang="en-US" dirty="0"/>
              <a:t>, </a:t>
            </a:r>
            <a:r>
              <a:rPr lang="en-US" i="1" dirty="0"/>
              <a:t>f</a:t>
            </a:r>
            <a:r>
              <a:rPr lang="en-US" dirty="0"/>
              <a:t>(</a:t>
            </a:r>
            <a:r>
              <a:rPr lang="en-US" b="1" dirty="0"/>
              <a:t>x</a:t>
            </a:r>
            <a:r>
              <a:rPr lang="en-US" dirty="0"/>
              <a:t>) ⊕ y⟩</a:t>
            </a:r>
          </a:p>
        </p:txBody>
      </p:sp>
      <p:sp>
        <p:nvSpPr>
          <p:cNvPr id="15" name="Rectangle 14">
            <a:extLst>
              <a:ext uri="{FF2B5EF4-FFF2-40B4-BE49-F238E27FC236}">
                <a16:creationId xmlns:a16="http://schemas.microsoft.com/office/drawing/2014/main" id="{5108BFF0-9576-4609-978C-68FA73328C9C}"/>
              </a:ext>
            </a:extLst>
          </p:cNvPr>
          <p:cNvSpPr/>
          <p:nvPr/>
        </p:nvSpPr>
        <p:spPr>
          <a:xfrm>
            <a:off x="4142341" y="1176015"/>
            <a:ext cx="1159421" cy="279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CAD9B0-B3EF-4B7F-AE1C-AC7A51A42CB1}"/>
              </a:ext>
            </a:extLst>
          </p:cNvPr>
          <p:cNvSpPr/>
          <p:nvPr/>
        </p:nvSpPr>
        <p:spPr>
          <a:xfrm>
            <a:off x="276624" y="1248508"/>
            <a:ext cx="2009672" cy="296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74F9ACA-DA98-4AC4-8A4E-A3D3A9CA9CB0}"/>
              </a:ext>
            </a:extLst>
          </p:cNvPr>
          <p:cNvCxnSpPr/>
          <p:nvPr/>
        </p:nvCxnSpPr>
        <p:spPr>
          <a:xfrm>
            <a:off x="1872762" y="1554139"/>
            <a:ext cx="0" cy="348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D3947D0-E50B-4CD3-87A5-ACBFBBB6A434}"/>
              </a:ext>
            </a:extLst>
          </p:cNvPr>
          <p:cNvCxnSpPr>
            <a:stCxn id="15" idx="1"/>
          </p:cNvCxnSpPr>
          <p:nvPr/>
        </p:nvCxnSpPr>
        <p:spPr>
          <a:xfrm flipH="1">
            <a:off x="3912577" y="1315535"/>
            <a:ext cx="229764" cy="23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8D25184-B032-45DA-939A-A2F6B2EB1AA0}"/>
              </a:ext>
            </a:extLst>
          </p:cNvPr>
          <p:cNvSpPr/>
          <p:nvPr/>
        </p:nvSpPr>
        <p:spPr>
          <a:xfrm>
            <a:off x="267832" y="4911687"/>
            <a:ext cx="1701645" cy="18158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20B0EBA-6857-41BB-A755-DF54480AF158}"/>
              </a:ext>
            </a:extLst>
          </p:cNvPr>
          <p:cNvSpPr/>
          <p:nvPr/>
        </p:nvSpPr>
        <p:spPr>
          <a:xfrm>
            <a:off x="2265485" y="4911687"/>
            <a:ext cx="1701645" cy="18158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96980D-B7D6-4ECC-A907-97A248466C79}"/>
              </a:ext>
            </a:extLst>
          </p:cNvPr>
          <p:cNvSpPr/>
          <p:nvPr/>
        </p:nvSpPr>
        <p:spPr>
          <a:xfrm>
            <a:off x="4134415" y="4911687"/>
            <a:ext cx="1701645" cy="18158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ED675C-F41B-4D98-B16C-3262A6BFF306}"/>
              </a:ext>
            </a:extLst>
          </p:cNvPr>
          <p:cNvPicPr>
            <a:picLocks noChangeAspect="1"/>
          </p:cNvPicPr>
          <p:nvPr/>
        </p:nvPicPr>
        <p:blipFill>
          <a:blip r:embed="rId7"/>
          <a:stretch>
            <a:fillRect/>
          </a:stretch>
        </p:blipFill>
        <p:spPr>
          <a:xfrm>
            <a:off x="6611815" y="4789627"/>
            <a:ext cx="5485236" cy="1951315"/>
          </a:xfrm>
          <a:prstGeom prst="rect">
            <a:avLst/>
          </a:prstGeom>
        </p:spPr>
      </p:pic>
      <p:cxnSp>
        <p:nvCxnSpPr>
          <p:cNvPr id="17" name="Straight Arrow Connector 16">
            <a:extLst>
              <a:ext uri="{FF2B5EF4-FFF2-40B4-BE49-F238E27FC236}">
                <a16:creationId xmlns:a16="http://schemas.microsoft.com/office/drawing/2014/main" id="{EA44BF3F-D965-4A2E-80CB-5E799AEBC991}"/>
              </a:ext>
            </a:extLst>
          </p:cNvPr>
          <p:cNvCxnSpPr/>
          <p:nvPr/>
        </p:nvCxnSpPr>
        <p:spPr>
          <a:xfrm>
            <a:off x="6374423" y="677008"/>
            <a:ext cx="5099539" cy="496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39D7AA-3B05-4430-8895-86977452BCC8}"/>
              </a:ext>
            </a:extLst>
          </p:cNvPr>
          <p:cNvCxnSpPr/>
          <p:nvPr/>
        </p:nvCxnSpPr>
        <p:spPr>
          <a:xfrm>
            <a:off x="6374423" y="677008"/>
            <a:ext cx="5451231" cy="49676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9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91D5-859F-49F0-85E2-B9D335A90A8B}"/>
              </a:ext>
            </a:extLst>
          </p:cNvPr>
          <p:cNvSpPr>
            <a:spLocks noGrp="1"/>
          </p:cNvSpPr>
          <p:nvPr>
            <p:ph type="title"/>
          </p:nvPr>
        </p:nvSpPr>
        <p:spPr>
          <a:xfrm>
            <a:off x="838200" y="365125"/>
            <a:ext cx="2309446" cy="1325563"/>
          </a:xfrm>
        </p:spPr>
        <p:txBody>
          <a:bodyPr/>
          <a:lstStyle/>
          <a:p>
            <a:r>
              <a:rPr lang="en-US" dirty="0"/>
              <a:t>Let’s Try</a:t>
            </a:r>
          </a:p>
        </p:txBody>
      </p:sp>
      <p:pic>
        <p:nvPicPr>
          <p:cNvPr id="4" name="Picture 3">
            <a:extLst>
              <a:ext uri="{FF2B5EF4-FFF2-40B4-BE49-F238E27FC236}">
                <a16:creationId xmlns:a16="http://schemas.microsoft.com/office/drawing/2014/main" id="{A9AECDD7-4E30-420E-B316-BD4F4193D71C}"/>
              </a:ext>
            </a:extLst>
          </p:cNvPr>
          <p:cNvPicPr>
            <a:picLocks noChangeAspect="1"/>
          </p:cNvPicPr>
          <p:nvPr/>
        </p:nvPicPr>
        <p:blipFill>
          <a:blip r:embed="rId2"/>
          <a:stretch>
            <a:fillRect/>
          </a:stretch>
        </p:blipFill>
        <p:spPr>
          <a:xfrm>
            <a:off x="4768948" y="151448"/>
            <a:ext cx="7019192" cy="2404073"/>
          </a:xfrm>
          <a:prstGeom prst="rect">
            <a:avLst/>
          </a:prstGeom>
        </p:spPr>
      </p:pic>
      <p:pic>
        <p:nvPicPr>
          <p:cNvPr id="5" name="Picture 4">
            <a:extLst>
              <a:ext uri="{FF2B5EF4-FFF2-40B4-BE49-F238E27FC236}">
                <a16:creationId xmlns:a16="http://schemas.microsoft.com/office/drawing/2014/main" id="{5AEE58ED-AFF3-46FA-BD54-EBD04757BDF4}"/>
              </a:ext>
            </a:extLst>
          </p:cNvPr>
          <p:cNvPicPr>
            <a:picLocks noChangeAspect="1"/>
          </p:cNvPicPr>
          <p:nvPr/>
        </p:nvPicPr>
        <p:blipFill>
          <a:blip r:embed="rId3"/>
          <a:stretch>
            <a:fillRect/>
          </a:stretch>
        </p:blipFill>
        <p:spPr>
          <a:xfrm>
            <a:off x="1025770" y="1699924"/>
            <a:ext cx="2895600" cy="3162300"/>
          </a:xfrm>
          <a:prstGeom prst="rect">
            <a:avLst/>
          </a:prstGeom>
        </p:spPr>
      </p:pic>
      <p:pic>
        <p:nvPicPr>
          <p:cNvPr id="6" name="Picture 5">
            <a:extLst>
              <a:ext uri="{FF2B5EF4-FFF2-40B4-BE49-F238E27FC236}">
                <a16:creationId xmlns:a16="http://schemas.microsoft.com/office/drawing/2014/main" id="{7EDCD662-212E-4A9D-BBBD-2CF6870D90B2}"/>
              </a:ext>
            </a:extLst>
          </p:cNvPr>
          <p:cNvPicPr>
            <a:picLocks noChangeAspect="1"/>
          </p:cNvPicPr>
          <p:nvPr/>
        </p:nvPicPr>
        <p:blipFill>
          <a:blip r:embed="rId4"/>
          <a:stretch>
            <a:fillRect/>
          </a:stretch>
        </p:blipFill>
        <p:spPr>
          <a:xfrm>
            <a:off x="3450981" y="5082077"/>
            <a:ext cx="8591550" cy="1504950"/>
          </a:xfrm>
          <a:prstGeom prst="rect">
            <a:avLst/>
          </a:prstGeom>
        </p:spPr>
      </p:pic>
      <p:cxnSp>
        <p:nvCxnSpPr>
          <p:cNvPr id="11" name="Straight Arrow Connector 10">
            <a:extLst>
              <a:ext uri="{FF2B5EF4-FFF2-40B4-BE49-F238E27FC236}">
                <a16:creationId xmlns:a16="http://schemas.microsoft.com/office/drawing/2014/main" id="{78FBFFB9-D581-4B82-B71A-72E980F9D318}"/>
              </a:ext>
            </a:extLst>
          </p:cNvPr>
          <p:cNvCxnSpPr>
            <a:cxnSpLocks/>
            <a:stCxn id="7" idx="1"/>
          </p:cNvCxnSpPr>
          <p:nvPr/>
        </p:nvCxnSpPr>
        <p:spPr>
          <a:xfrm flipH="1" flipV="1">
            <a:off x="3921371" y="3128922"/>
            <a:ext cx="2992826" cy="699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E242C75-90BF-4A62-911E-657CE212F70A}"/>
              </a:ext>
            </a:extLst>
          </p:cNvPr>
          <p:cNvSpPr/>
          <p:nvPr/>
        </p:nvSpPr>
        <p:spPr>
          <a:xfrm>
            <a:off x="6914197" y="2863143"/>
            <a:ext cx="4973003" cy="19298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5AFE39CE-EBE1-44E7-AC7C-3583E902FBD2}"/>
              </a:ext>
            </a:extLst>
          </p:cNvPr>
          <p:cNvPicPr>
            <a:picLocks noChangeAspect="1"/>
          </p:cNvPicPr>
          <p:nvPr/>
        </p:nvPicPr>
        <p:blipFill>
          <a:blip r:embed="rId5"/>
          <a:stretch>
            <a:fillRect/>
          </a:stretch>
        </p:blipFill>
        <p:spPr>
          <a:xfrm>
            <a:off x="7150109" y="2917995"/>
            <a:ext cx="4508491" cy="714062"/>
          </a:xfrm>
          <a:prstGeom prst="rect">
            <a:avLst/>
          </a:prstGeom>
        </p:spPr>
      </p:pic>
      <p:pic>
        <p:nvPicPr>
          <p:cNvPr id="17" name="Picture 16">
            <a:extLst>
              <a:ext uri="{FF2B5EF4-FFF2-40B4-BE49-F238E27FC236}">
                <a16:creationId xmlns:a16="http://schemas.microsoft.com/office/drawing/2014/main" id="{817B2205-1350-4863-B9F8-E0C5D9C26794}"/>
              </a:ext>
            </a:extLst>
          </p:cNvPr>
          <p:cNvPicPr>
            <a:picLocks noChangeAspect="1"/>
          </p:cNvPicPr>
          <p:nvPr/>
        </p:nvPicPr>
        <p:blipFill>
          <a:blip r:embed="rId6"/>
          <a:stretch>
            <a:fillRect/>
          </a:stretch>
        </p:blipFill>
        <p:spPr>
          <a:xfrm>
            <a:off x="7150109" y="3691521"/>
            <a:ext cx="4571048" cy="1045793"/>
          </a:xfrm>
          <a:prstGeom prst="rect">
            <a:avLst/>
          </a:prstGeom>
        </p:spPr>
      </p:pic>
    </p:spTree>
    <p:extLst>
      <p:ext uri="{BB962C8B-B14F-4D97-AF65-F5344CB8AC3E}">
        <p14:creationId xmlns:p14="http://schemas.microsoft.com/office/powerpoint/2010/main" val="589213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53520-BA4F-4939-B624-368F25FA5D45}"/>
              </a:ext>
            </a:extLst>
          </p:cNvPr>
          <p:cNvSpPr>
            <a:spLocks noGrp="1"/>
          </p:cNvSpPr>
          <p:nvPr>
            <p:ph type="title"/>
          </p:nvPr>
        </p:nvSpPr>
        <p:spPr/>
        <p:txBody>
          <a:bodyPr/>
          <a:lstStyle/>
          <a:p>
            <a:r>
              <a:rPr lang="en-US" dirty="0"/>
              <a:t>Phase Inversion</a:t>
            </a:r>
          </a:p>
        </p:txBody>
      </p:sp>
      <p:pic>
        <p:nvPicPr>
          <p:cNvPr id="5" name="Picture 4">
            <a:extLst>
              <a:ext uri="{FF2B5EF4-FFF2-40B4-BE49-F238E27FC236}">
                <a16:creationId xmlns:a16="http://schemas.microsoft.com/office/drawing/2014/main" id="{1D72F11F-C13F-4AAE-B209-E39DB79BA262}"/>
              </a:ext>
            </a:extLst>
          </p:cNvPr>
          <p:cNvPicPr>
            <a:picLocks noChangeAspect="1"/>
          </p:cNvPicPr>
          <p:nvPr/>
        </p:nvPicPr>
        <p:blipFill>
          <a:blip r:embed="rId2"/>
          <a:stretch>
            <a:fillRect/>
          </a:stretch>
        </p:blipFill>
        <p:spPr>
          <a:xfrm>
            <a:off x="5687157" y="2473935"/>
            <a:ext cx="1047750" cy="704850"/>
          </a:xfrm>
          <a:prstGeom prst="rect">
            <a:avLst/>
          </a:prstGeom>
        </p:spPr>
      </p:pic>
      <p:sp>
        <p:nvSpPr>
          <p:cNvPr id="6" name="TextBox 5">
            <a:extLst>
              <a:ext uri="{FF2B5EF4-FFF2-40B4-BE49-F238E27FC236}">
                <a16:creationId xmlns:a16="http://schemas.microsoft.com/office/drawing/2014/main" id="{F6787C30-8CB8-4772-860A-A2161387BC84}"/>
              </a:ext>
            </a:extLst>
          </p:cNvPr>
          <p:cNvSpPr txBox="1"/>
          <p:nvPr/>
        </p:nvSpPr>
        <p:spPr>
          <a:xfrm>
            <a:off x="838200" y="1758462"/>
            <a:ext cx="9697915" cy="1200329"/>
          </a:xfrm>
          <a:prstGeom prst="rect">
            <a:avLst/>
          </a:prstGeom>
          <a:noFill/>
        </p:spPr>
        <p:txBody>
          <a:bodyPr wrap="square" rtlCol="0">
            <a:spAutoFit/>
          </a:bodyPr>
          <a:lstStyle/>
          <a:p>
            <a:r>
              <a:rPr lang="en-US" sz="2400" dirty="0"/>
              <a:t>Grover’s search algorithm uses two tricks. The first, called </a:t>
            </a:r>
            <a:r>
              <a:rPr lang="en-US" sz="2400" b="1" dirty="0"/>
              <a:t>phase inversion</a:t>
            </a:r>
            <a:r>
              <a:rPr lang="en-US" sz="2400" dirty="0"/>
              <a:t>, changes the phase of the desired state. It works as follows. Take </a:t>
            </a:r>
            <a:r>
              <a:rPr lang="en-US" sz="2400" i="1" dirty="0"/>
              <a:t>U</a:t>
            </a:r>
            <a:r>
              <a:rPr lang="en-US" sz="2400" i="1" baseline="-25000" dirty="0"/>
              <a:t>f</a:t>
            </a:r>
            <a:r>
              <a:rPr lang="en-US" sz="2400" dirty="0"/>
              <a:t> and place the bottom qubit in the superposition                 state.</a:t>
            </a:r>
          </a:p>
        </p:txBody>
      </p:sp>
      <p:pic>
        <p:nvPicPr>
          <p:cNvPr id="7" name="Picture 6">
            <a:extLst>
              <a:ext uri="{FF2B5EF4-FFF2-40B4-BE49-F238E27FC236}">
                <a16:creationId xmlns:a16="http://schemas.microsoft.com/office/drawing/2014/main" id="{52D3AE78-4F8B-4BB0-A973-EF87D2B6BF00}"/>
              </a:ext>
            </a:extLst>
          </p:cNvPr>
          <p:cNvPicPr>
            <a:picLocks noChangeAspect="1"/>
          </p:cNvPicPr>
          <p:nvPr/>
        </p:nvPicPr>
        <p:blipFill>
          <a:blip r:embed="rId3"/>
          <a:stretch>
            <a:fillRect/>
          </a:stretch>
        </p:blipFill>
        <p:spPr>
          <a:xfrm>
            <a:off x="1977169" y="3380464"/>
            <a:ext cx="7419975" cy="2628900"/>
          </a:xfrm>
          <a:prstGeom prst="rect">
            <a:avLst/>
          </a:prstGeom>
        </p:spPr>
      </p:pic>
      <p:sp>
        <p:nvSpPr>
          <p:cNvPr id="3" name="TextBox 2">
            <a:extLst>
              <a:ext uri="{FF2B5EF4-FFF2-40B4-BE49-F238E27FC236}">
                <a16:creationId xmlns:a16="http://schemas.microsoft.com/office/drawing/2014/main" id="{ABFEB472-F6AB-4936-A1DB-D1CFAC25DCB9}"/>
              </a:ext>
            </a:extLst>
          </p:cNvPr>
          <p:cNvSpPr txBox="1"/>
          <p:nvPr/>
        </p:nvSpPr>
        <p:spPr>
          <a:xfrm>
            <a:off x="7825154" y="2533972"/>
            <a:ext cx="4281853" cy="584775"/>
          </a:xfrm>
          <a:prstGeom prst="rect">
            <a:avLst/>
          </a:prstGeom>
          <a:noFill/>
        </p:spPr>
        <p:txBody>
          <a:bodyPr wrap="square" rtlCol="0">
            <a:spAutoFit/>
          </a:bodyPr>
          <a:lstStyle/>
          <a:p>
            <a:r>
              <a:rPr lang="en-US" sz="1600" dirty="0"/>
              <a:t>Trick: use phase-kickback that flips the phase of the marked (by the Oracle) in the data qubits.</a:t>
            </a:r>
          </a:p>
        </p:txBody>
      </p:sp>
    </p:spTree>
    <p:extLst>
      <p:ext uri="{BB962C8B-B14F-4D97-AF65-F5344CB8AC3E}">
        <p14:creationId xmlns:p14="http://schemas.microsoft.com/office/powerpoint/2010/main" val="2641098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1979</TotalTime>
  <Words>1979</Words>
  <Application>Microsoft Office PowerPoint</Application>
  <PresentationFormat>Widescreen</PresentationFormat>
  <Paragraphs>141</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medium-content-serif-font</vt:lpstr>
      <vt:lpstr>Office Theme</vt:lpstr>
      <vt:lpstr>Grover’s Algorithm</vt:lpstr>
      <vt:lpstr>Lov K. Grover</vt:lpstr>
      <vt:lpstr>PowerPoint Presentation</vt:lpstr>
      <vt:lpstr>Grovers algorithm</vt:lpstr>
      <vt:lpstr>Breaking symmetric cryptosystems</vt:lpstr>
      <vt:lpstr>PowerPoint Presentation</vt:lpstr>
      <vt:lpstr>PowerPoint Presentation</vt:lpstr>
      <vt:lpstr>Let’s Try</vt:lpstr>
      <vt:lpstr>Phase Inversion</vt:lpstr>
      <vt:lpstr>PowerPoint Presentation</vt:lpstr>
      <vt:lpstr>Inversion About the Mean</vt:lpstr>
      <vt:lpstr>PowerPoint Presentation</vt:lpstr>
      <vt:lpstr>PowerPoint Presentation</vt:lpstr>
      <vt:lpstr>PowerPoint Presentation</vt:lpstr>
      <vt:lpstr>PowerPoint Presentation</vt:lpstr>
      <vt:lpstr>PowerPoint Presentation</vt:lpstr>
      <vt:lpstr>An Example</vt:lpstr>
      <vt:lpstr>PowerPoint Presentation</vt:lpstr>
      <vt:lpstr>PowerPoint Presentation</vt:lpstr>
      <vt:lpstr>Grover’s algorithm</vt:lpstr>
      <vt:lpstr>PowerPoint Presentation</vt:lpstr>
      <vt:lpstr>PowerPoint Presentation</vt:lpstr>
      <vt:lpstr>PowerPoint Presentation</vt:lpstr>
      <vt:lpstr>Grover’s Quantum Circuit</vt:lpstr>
      <vt:lpstr>Code in ProjectQ</vt:lpstr>
      <vt:lpstr>http://demonstrations.wolfram.com/QuantumCircuitImplementingGroversSearchAlgorithm/</vt:lpstr>
      <vt:lpstr>PowerPoint Presentation</vt:lpstr>
      <vt:lpstr>PowerPoint Presentation</vt:lpstr>
      <vt:lpstr>PowerPoint Presentation</vt:lpstr>
      <vt:lpstr>Phase Shift in detail</vt:lpstr>
      <vt:lpstr>PowerPoint Presentation</vt:lpstr>
      <vt:lpstr>Amplitude Amplification in detail (Inversion about the mean)</vt:lpstr>
      <vt:lpstr>PowerPoint Presentation</vt:lpstr>
      <vt:lpstr>PowerPoint Presentation</vt:lpstr>
      <vt:lpstr>PowerPoint Presentation</vt:lpstr>
      <vt:lpstr>Another example</vt:lpstr>
      <vt:lpstr>PowerPoint Presentation</vt:lpstr>
      <vt:lpstr>Some equivalent circuits</vt:lpstr>
      <vt:lpstr>PowerPoint Presentation</vt:lpstr>
      <vt:lpstr>PowerPoint Presentation</vt:lpstr>
      <vt:lpstr>PowerPoint Presentation</vt:lpstr>
      <vt:lpstr>Dot Product</vt:lpstr>
      <vt:lpstr>Householder Transformation (reflector)</vt:lpstr>
      <vt:lpstr>PowerPoint Presentation</vt:lpstr>
      <vt:lpstr>PowerPoint Presentation</vt:lpstr>
      <vt:lpstr>PowerPoint Presentation</vt:lpstr>
      <vt:lpstr>PowerPoint Presentation</vt:lpstr>
      <vt:lpstr>Optimal Number of Iterations: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Deutsch’s Algorithm</dc:title>
  <dc:creator>Deligiannidis, Leonidas</dc:creator>
  <cp:lastModifiedBy>Deligiannidis, Leonidas</cp:lastModifiedBy>
  <cp:revision>184</cp:revision>
  <dcterms:created xsi:type="dcterms:W3CDTF">2019-03-19T21:38:05Z</dcterms:created>
  <dcterms:modified xsi:type="dcterms:W3CDTF">2022-03-06T01:43:43Z</dcterms:modified>
</cp:coreProperties>
</file>